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6" r:id="rId2"/>
    <p:sldMasterId id="2147483680" r:id="rId3"/>
    <p:sldMasterId id="2147483725" r:id="rId4"/>
    <p:sldMasterId id="2147483823" r:id="rId5"/>
    <p:sldMasterId id="2147483836" r:id="rId6"/>
    <p:sldMasterId id="2147483848" r:id="rId7"/>
    <p:sldMasterId id="2147483863" r:id="rId8"/>
  </p:sldMasterIdLst>
  <p:notesMasterIdLst>
    <p:notesMasterId r:id="rId50"/>
  </p:notesMasterIdLst>
  <p:handoutMasterIdLst>
    <p:handoutMasterId r:id="rId51"/>
  </p:handoutMasterIdLst>
  <p:sldIdLst>
    <p:sldId id="658" r:id="rId9"/>
    <p:sldId id="656" r:id="rId10"/>
    <p:sldId id="639" r:id="rId11"/>
    <p:sldId id="775" r:id="rId12"/>
    <p:sldId id="776" r:id="rId13"/>
    <p:sldId id="777" r:id="rId14"/>
    <p:sldId id="763" r:id="rId15"/>
    <p:sldId id="684" r:id="rId16"/>
    <p:sldId id="695" r:id="rId17"/>
    <p:sldId id="754" r:id="rId18"/>
    <p:sldId id="772" r:id="rId19"/>
    <p:sldId id="766" r:id="rId20"/>
    <p:sldId id="768" r:id="rId21"/>
    <p:sldId id="765" r:id="rId22"/>
    <p:sldId id="764" r:id="rId23"/>
    <p:sldId id="803" r:id="rId24"/>
    <p:sldId id="804" r:id="rId25"/>
    <p:sldId id="805" r:id="rId26"/>
    <p:sldId id="806" r:id="rId27"/>
    <p:sldId id="807" r:id="rId28"/>
    <p:sldId id="783" r:id="rId29"/>
    <p:sldId id="809" r:id="rId30"/>
    <p:sldId id="810" r:id="rId31"/>
    <p:sldId id="811" r:id="rId32"/>
    <p:sldId id="812" r:id="rId33"/>
    <p:sldId id="813" r:id="rId34"/>
    <p:sldId id="814" r:id="rId35"/>
    <p:sldId id="795" r:id="rId36"/>
    <p:sldId id="796" r:id="rId37"/>
    <p:sldId id="797" r:id="rId38"/>
    <p:sldId id="798" r:id="rId39"/>
    <p:sldId id="799" r:id="rId40"/>
    <p:sldId id="800" r:id="rId41"/>
    <p:sldId id="808" r:id="rId42"/>
    <p:sldId id="802" r:id="rId43"/>
    <p:sldId id="789" r:id="rId44"/>
    <p:sldId id="793" r:id="rId45"/>
    <p:sldId id="794" r:id="rId46"/>
    <p:sldId id="792" r:id="rId47"/>
    <p:sldId id="791" r:id="rId48"/>
    <p:sldId id="484" r:id="rId4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ja" initials="P" lastIdx="4" clrIdx="0">
    <p:extLst/>
  </p:cmAuthor>
  <p:cmAuthor id="2" name="User" initials="U" lastIdx="37" clrIdx="1">
    <p:extLst/>
  </p:cmAuthor>
  <p:cmAuthor id="3" name="Deepthi" initials="D" lastIdx="9" clrIdx="2"/>
  <p:cmAuthor id="4" name="kiran" initials="k" lastIdx="9" clrIdx="3">
    <p:extLst>
      <p:ext uri="{19B8F6BF-5375-455C-9EA6-DF929625EA0E}">
        <p15:presenceInfo xmlns:p15="http://schemas.microsoft.com/office/powerpoint/2012/main" userId="kiran" providerId="None"/>
      </p:ext>
    </p:extLst>
  </p:cmAuthor>
  <p:cmAuthor id="5" name="Prachi" initials="P" lastIdx="17" clrIdx="4">
    <p:extLst>
      <p:ext uri="{19B8F6BF-5375-455C-9EA6-DF929625EA0E}">
        <p15:presenceInfo xmlns:p15="http://schemas.microsoft.com/office/powerpoint/2012/main" userId="Prac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BACC6"/>
    <a:srgbClr val="AA17B9"/>
    <a:srgbClr val="30DCBB"/>
    <a:srgbClr val="9BBB59"/>
    <a:srgbClr val="FFCC00"/>
    <a:srgbClr val="8064A2"/>
    <a:srgbClr val="604A7B"/>
    <a:srgbClr val="5EAFA6"/>
    <a:srgbClr val="AAC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87922" autoAdjust="0"/>
  </p:normalViewPr>
  <p:slideViewPr>
    <p:cSldViewPr>
      <p:cViewPr varScale="1">
        <p:scale>
          <a:sx n="86" d="100"/>
          <a:sy n="86" d="100"/>
        </p:scale>
        <p:origin x="966" y="7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9" d="100"/>
          <a:sy n="99" d="100"/>
        </p:scale>
        <p:origin x="120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C5B96-8DE9-4082-B628-3124B012E5A2}"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IN"/>
        </a:p>
      </dgm:t>
    </dgm:pt>
    <dgm:pt modelId="{3C4C3534-9D10-48C5-BBD6-314401073835}">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Provides a “Single Version of Truth” to make effective </a:t>
          </a:r>
          <a:endParaRPr lang="en-IN" dirty="0"/>
        </a:p>
      </dgm:t>
    </dgm:pt>
    <dgm:pt modelId="{E1A1BFF8-D827-4367-8AD9-49A94D249284}" type="parTrans" cxnId="{030B3568-1A67-4F4B-8B20-CB0F9F4AB153}">
      <dgm:prSet/>
      <dgm:spPr/>
      <dgm:t>
        <a:bodyPr/>
        <a:lstStyle/>
        <a:p>
          <a:endParaRPr lang="en-IN"/>
        </a:p>
      </dgm:t>
    </dgm:pt>
    <dgm:pt modelId="{75437367-1123-4047-8B91-EF01D0C3EA29}" type="sibTrans" cxnId="{030B3568-1A67-4F4B-8B20-CB0F9F4AB153}">
      <dgm:prSet/>
      <dgm:spPr/>
      <dgm:t>
        <a:bodyPr/>
        <a:lstStyle/>
        <a:p>
          <a:endParaRPr lang="en-IN"/>
        </a:p>
      </dgm:t>
    </dgm:pt>
    <dgm:pt modelId="{0BEB4AB6-35EE-418A-9119-F208C825E08D}">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Eliminates or reduces Instinctive /Gut feeling decisions   </a:t>
          </a:r>
          <a:endParaRPr lang="en-IN" dirty="0"/>
        </a:p>
      </dgm:t>
    </dgm:pt>
    <dgm:pt modelId="{5A56E515-67D1-491E-9376-E960E9B79F21}" type="parTrans" cxnId="{D5091B8D-B7AD-48C9-8E35-7AE34CEFA13E}">
      <dgm:prSet/>
      <dgm:spPr/>
      <dgm:t>
        <a:bodyPr/>
        <a:lstStyle/>
        <a:p>
          <a:endParaRPr lang="en-IN"/>
        </a:p>
      </dgm:t>
    </dgm:pt>
    <dgm:pt modelId="{B29C1110-720C-45E0-B808-FBE95827CA96}" type="sibTrans" cxnId="{D5091B8D-B7AD-48C9-8E35-7AE34CEFA13E}">
      <dgm:prSet/>
      <dgm:spPr/>
      <dgm:t>
        <a:bodyPr/>
        <a:lstStyle/>
        <a:p>
          <a:endParaRPr lang="en-IN"/>
        </a:p>
      </dgm:t>
    </dgm:pt>
    <dgm:pt modelId="{F0154E61-FA9F-46F9-9246-AFBF3E9234C9}">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Quick and timely answers to the business thus making business more responsive to the   dynamic business trends </a:t>
          </a:r>
          <a:endParaRPr lang="en-IN" dirty="0"/>
        </a:p>
      </dgm:t>
    </dgm:pt>
    <dgm:pt modelId="{9E4607BC-40B6-46F8-A9A3-C23AC80C87AF}" type="parTrans" cxnId="{DE64DF4F-C7E1-4050-AF0B-F95B564D686A}">
      <dgm:prSet/>
      <dgm:spPr/>
      <dgm:t>
        <a:bodyPr/>
        <a:lstStyle/>
        <a:p>
          <a:endParaRPr lang="en-IN"/>
        </a:p>
      </dgm:t>
    </dgm:pt>
    <dgm:pt modelId="{0C28B86D-C9A6-4D13-90DF-3BD23436E1A5}" type="sibTrans" cxnId="{DE64DF4F-C7E1-4050-AF0B-F95B564D686A}">
      <dgm:prSet/>
      <dgm:spPr/>
      <dgm:t>
        <a:bodyPr/>
        <a:lstStyle/>
        <a:p>
          <a:endParaRPr lang="en-IN"/>
        </a:p>
      </dgm:t>
    </dgm:pt>
    <dgm:pt modelId="{37DA9A2E-7278-4C08-8024-CB74D01023B2}">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Minimize error prone manual and mundane work  </a:t>
          </a:r>
          <a:endParaRPr lang="en-IN" dirty="0"/>
        </a:p>
      </dgm:t>
    </dgm:pt>
    <dgm:pt modelId="{78B24D28-365C-431F-9B68-C72B37903AB1}" type="parTrans" cxnId="{52E91D9F-CD80-477A-87EA-BB6811A49450}">
      <dgm:prSet/>
      <dgm:spPr/>
      <dgm:t>
        <a:bodyPr/>
        <a:lstStyle/>
        <a:p>
          <a:endParaRPr lang="en-IN"/>
        </a:p>
      </dgm:t>
    </dgm:pt>
    <dgm:pt modelId="{8CCB10BD-A2D9-4499-8041-7BE27EE686B1}" type="sibTrans" cxnId="{52E91D9F-CD80-477A-87EA-BB6811A49450}">
      <dgm:prSet/>
      <dgm:spPr/>
      <dgm:t>
        <a:bodyPr/>
        <a:lstStyle/>
        <a:p>
          <a:endParaRPr lang="en-IN"/>
        </a:p>
      </dgm:t>
    </dgm:pt>
    <dgm:pt modelId="{4E7CF2FF-9C44-4B96-8D31-7E5E6D93953D}">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Very rich support for advanced analysis thus making better understanding of their business process, customers and competitors</a:t>
          </a:r>
          <a:endParaRPr lang="en-IN" dirty="0"/>
        </a:p>
      </dgm:t>
    </dgm:pt>
    <dgm:pt modelId="{E3913832-B529-4B62-BAEC-8B311F441C9C}" type="parTrans" cxnId="{B6E0D060-2D15-4DD1-AE2D-23396158D5BB}">
      <dgm:prSet/>
      <dgm:spPr/>
      <dgm:t>
        <a:bodyPr/>
        <a:lstStyle/>
        <a:p>
          <a:endParaRPr lang="en-IN"/>
        </a:p>
      </dgm:t>
    </dgm:pt>
    <dgm:pt modelId="{3539DBC3-8DE2-4AA8-A538-3F8A2D2529D4}" type="sibTrans" cxnId="{B6E0D060-2D15-4DD1-AE2D-23396158D5BB}">
      <dgm:prSet/>
      <dgm:spPr/>
      <dgm:t>
        <a:bodyPr/>
        <a:lstStyle/>
        <a:p>
          <a:endParaRPr lang="en-IN"/>
        </a:p>
      </dgm:t>
    </dgm:pt>
    <dgm:pt modelId="{441B3C85-5467-47CF-9E92-59AD61B98AD3}">
      <dgm:prSet phldrT="[Tex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Support for Historical data </a:t>
          </a:r>
          <a:endParaRPr lang="en-IN" dirty="0"/>
        </a:p>
      </dgm:t>
    </dgm:pt>
    <dgm:pt modelId="{39D7D2E3-C91D-4EA1-869B-635286F1C9A7}" type="parTrans" cxnId="{27367521-0BB1-48CA-B8A4-E61EE52B2846}">
      <dgm:prSet/>
      <dgm:spPr/>
      <dgm:t>
        <a:bodyPr/>
        <a:lstStyle/>
        <a:p>
          <a:endParaRPr lang="en-IN"/>
        </a:p>
      </dgm:t>
    </dgm:pt>
    <dgm:pt modelId="{ECFADB1A-0BA1-4BA8-8C4A-AA41B844B857}" type="sibTrans" cxnId="{27367521-0BB1-48CA-B8A4-E61EE52B2846}">
      <dgm:prSet/>
      <dgm:spPr/>
      <dgm:t>
        <a:bodyPr/>
        <a:lstStyle/>
        <a:p>
          <a:endParaRPr lang="en-IN"/>
        </a:p>
      </dgm:t>
    </dgm:pt>
    <dgm:pt modelId="{E516C5AF-69E9-4C65-B254-F34650B09AF3}">
      <dgm:prSet/>
      <dgm:spPr/>
      <dgm:t>
        <a:bodyPr/>
        <a:lstStyle/>
        <a:p>
          <a:r>
            <a:rPr lang="en-US" dirty="0" smtClean="0">
              <a:latin typeface="Tahoma" panose="020B0604030504040204" pitchFamily="34" charset="0"/>
              <a:ea typeface="Tahoma" panose="020B0604030504040204" pitchFamily="34" charset="0"/>
              <a:cs typeface="Tahoma" panose="020B0604030504040204" pitchFamily="34" charset="0"/>
            </a:rPr>
            <a:t>Support for Summarized data thus identifying </a:t>
          </a:r>
          <a:endParaRPr lang="en-IN" dirty="0"/>
        </a:p>
      </dgm:t>
    </dgm:pt>
    <dgm:pt modelId="{63B0A3FC-2719-4580-9F0B-7A140029C95A}" type="parTrans" cxnId="{F1A1EF81-B9DB-4F94-88F4-086CD2F1F91E}">
      <dgm:prSet/>
      <dgm:spPr/>
      <dgm:t>
        <a:bodyPr/>
        <a:lstStyle/>
        <a:p>
          <a:endParaRPr lang="en-IN"/>
        </a:p>
      </dgm:t>
    </dgm:pt>
    <dgm:pt modelId="{98743F71-58B5-494D-BB95-621C7B3ADAAB}" type="sibTrans" cxnId="{F1A1EF81-B9DB-4F94-88F4-086CD2F1F91E}">
      <dgm:prSet/>
      <dgm:spPr/>
      <dgm:t>
        <a:bodyPr/>
        <a:lstStyle/>
        <a:p>
          <a:endParaRPr lang="en-IN"/>
        </a:p>
      </dgm:t>
    </dgm:pt>
    <dgm:pt modelId="{D49A4BAE-43F6-4879-929C-2321C3DBE3F0}" type="pres">
      <dgm:prSet presAssocID="{DBFC5B96-8DE9-4082-B628-3124B012E5A2}" presName="Name0" presStyleCnt="0">
        <dgm:presLayoutVars>
          <dgm:chMax val="7"/>
          <dgm:chPref val="7"/>
          <dgm:dir/>
        </dgm:presLayoutVars>
      </dgm:prSet>
      <dgm:spPr/>
      <dgm:t>
        <a:bodyPr/>
        <a:lstStyle/>
        <a:p>
          <a:endParaRPr lang="en-IN"/>
        </a:p>
      </dgm:t>
    </dgm:pt>
    <dgm:pt modelId="{074F4F65-55A4-484B-B533-7EEC79C744B9}" type="pres">
      <dgm:prSet presAssocID="{DBFC5B96-8DE9-4082-B628-3124B012E5A2}" presName="Name1" presStyleCnt="0"/>
      <dgm:spPr/>
      <dgm:t>
        <a:bodyPr/>
        <a:lstStyle/>
        <a:p>
          <a:endParaRPr lang="en-IN"/>
        </a:p>
      </dgm:t>
    </dgm:pt>
    <dgm:pt modelId="{B48978FD-0684-4A51-954E-37C0A277AC0E}" type="pres">
      <dgm:prSet presAssocID="{DBFC5B96-8DE9-4082-B628-3124B012E5A2}" presName="cycle" presStyleCnt="0"/>
      <dgm:spPr/>
      <dgm:t>
        <a:bodyPr/>
        <a:lstStyle/>
        <a:p>
          <a:endParaRPr lang="en-IN"/>
        </a:p>
      </dgm:t>
    </dgm:pt>
    <dgm:pt modelId="{FDD35D13-C197-40B3-812F-742AE2D86AAD}" type="pres">
      <dgm:prSet presAssocID="{DBFC5B96-8DE9-4082-B628-3124B012E5A2}" presName="srcNode" presStyleLbl="node1" presStyleIdx="0" presStyleCnt="7"/>
      <dgm:spPr/>
      <dgm:t>
        <a:bodyPr/>
        <a:lstStyle/>
        <a:p>
          <a:endParaRPr lang="en-IN"/>
        </a:p>
      </dgm:t>
    </dgm:pt>
    <dgm:pt modelId="{06180F3B-3715-4A99-83EC-880EBB9EFEC2}" type="pres">
      <dgm:prSet presAssocID="{DBFC5B96-8DE9-4082-B628-3124B012E5A2}" presName="conn" presStyleLbl="parChTrans1D2" presStyleIdx="0" presStyleCnt="1"/>
      <dgm:spPr/>
      <dgm:t>
        <a:bodyPr/>
        <a:lstStyle/>
        <a:p>
          <a:endParaRPr lang="en-IN"/>
        </a:p>
      </dgm:t>
    </dgm:pt>
    <dgm:pt modelId="{E7AB7250-5AF1-4F4A-8960-124581222F4A}" type="pres">
      <dgm:prSet presAssocID="{DBFC5B96-8DE9-4082-B628-3124B012E5A2}" presName="extraNode" presStyleLbl="node1" presStyleIdx="0" presStyleCnt="7"/>
      <dgm:spPr/>
      <dgm:t>
        <a:bodyPr/>
        <a:lstStyle/>
        <a:p>
          <a:endParaRPr lang="en-IN"/>
        </a:p>
      </dgm:t>
    </dgm:pt>
    <dgm:pt modelId="{765DF704-6005-408E-9EA6-95FF21E55DE0}" type="pres">
      <dgm:prSet presAssocID="{DBFC5B96-8DE9-4082-B628-3124B012E5A2}" presName="dstNode" presStyleLbl="node1" presStyleIdx="0" presStyleCnt="7"/>
      <dgm:spPr/>
      <dgm:t>
        <a:bodyPr/>
        <a:lstStyle/>
        <a:p>
          <a:endParaRPr lang="en-IN"/>
        </a:p>
      </dgm:t>
    </dgm:pt>
    <dgm:pt modelId="{A40E2A7E-9AF0-44DB-BFAD-C089F2E591F7}" type="pres">
      <dgm:prSet presAssocID="{3C4C3534-9D10-48C5-BBD6-314401073835}" presName="text_1" presStyleLbl="node1" presStyleIdx="0" presStyleCnt="7">
        <dgm:presLayoutVars>
          <dgm:bulletEnabled val="1"/>
        </dgm:presLayoutVars>
      </dgm:prSet>
      <dgm:spPr/>
      <dgm:t>
        <a:bodyPr/>
        <a:lstStyle/>
        <a:p>
          <a:endParaRPr lang="en-IN"/>
        </a:p>
      </dgm:t>
    </dgm:pt>
    <dgm:pt modelId="{F1782BEA-962B-44ED-9F22-2C0E485F266A}" type="pres">
      <dgm:prSet presAssocID="{3C4C3534-9D10-48C5-BBD6-314401073835}" presName="accent_1" presStyleCnt="0"/>
      <dgm:spPr/>
      <dgm:t>
        <a:bodyPr/>
        <a:lstStyle/>
        <a:p>
          <a:endParaRPr lang="en-IN"/>
        </a:p>
      </dgm:t>
    </dgm:pt>
    <dgm:pt modelId="{5BC6A573-BC0F-4F05-9B06-1AA614D9C399}" type="pres">
      <dgm:prSet presAssocID="{3C4C3534-9D10-48C5-BBD6-314401073835}" presName="accentRepeatNode" presStyleLbl="solidFgAcc1" presStyleIdx="0" presStyleCnt="7"/>
      <dgm:spPr/>
      <dgm:t>
        <a:bodyPr/>
        <a:lstStyle/>
        <a:p>
          <a:endParaRPr lang="en-IN"/>
        </a:p>
      </dgm:t>
    </dgm:pt>
    <dgm:pt modelId="{6C614A7F-196C-4CB7-B157-0A51166F5F9E}" type="pres">
      <dgm:prSet presAssocID="{0BEB4AB6-35EE-418A-9119-F208C825E08D}" presName="text_2" presStyleLbl="node1" presStyleIdx="1" presStyleCnt="7">
        <dgm:presLayoutVars>
          <dgm:bulletEnabled val="1"/>
        </dgm:presLayoutVars>
      </dgm:prSet>
      <dgm:spPr/>
      <dgm:t>
        <a:bodyPr/>
        <a:lstStyle/>
        <a:p>
          <a:endParaRPr lang="en-IN"/>
        </a:p>
      </dgm:t>
    </dgm:pt>
    <dgm:pt modelId="{A77DF41F-A700-4B06-8093-9BC3E734C52B}" type="pres">
      <dgm:prSet presAssocID="{0BEB4AB6-35EE-418A-9119-F208C825E08D}" presName="accent_2" presStyleCnt="0"/>
      <dgm:spPr/>
      <dgm:t>
        <a:bodyPr/>
        <a:lstStyle/>
        <a:p>
          <a:endParaRPr lang="en-IN"/>
        </a:p>
      </dgm:t>
    </dgm:pt>
    <dgm:pt modelId="{537DCCCA-4512-4A7F-8B33-F66BC4EFD859}" type="pres">
      <dgm:prSet presAssocID="{0BEB4AB6-35EE-418A-9119-F208C825E08D}" presName="accentRepeatNode" presStyleLbl="solidFgAcc1" presStyleIdx="1" presStyleCnt="7"/>
      <dgm:spPr/>
      <dgm:t>
        <a:bodyPr/>
        <a:lstStyle/>
        <a:p>
          <a:endParaRPr lang="en-IN"/>
        </a:p>
      </dgm:t>
    </dgm:pt>
    <dgm:pt modelId="{67A377FF-90D1-4A55-98EE-F7BA099F44D9}" type="pres">
      <dgm:prSet presAssocID="{F0154E61-FA9F-46F9-9246-AFBF3E9234C9}" presName="text_3" presStyleLbl="node1" presStyleIdx="2" presStyleCnt="7">
        <dgm:presLayoutVars>
          <dgm:bulletEnabled val="1"/>
        </dgm:presLayoutVars>
      </dgm:prSet>
      <dgm:spPr/>
      <dgm:t>
        <a:bodyPr/>
        <a:lstStyle/>
        <a:p>
          <a:endParaRPr lang="en-IN"/>
        </a:p>
      </dgm:t>
    </dgm:pt>
    <dgm:pt modelId="{FB2D8E84-6FF5-4356-A0DD-FDF91C3B19E2}" type="pres">
      <dgm:prSet presAssocID="{F0154E61-FA9F-46F9-9246-AFBF3E9234C9}" presName="accent_3" presStyleCnt="0"/>
      <dgm:spPr/>
      <dgm:t>
        <a:bodyPr/>
        <a:lstStyle/>
        <a:p>
          <a:endParaRPr lang="en-IN"/>
        </a:p>
      </dgm:t>
    </dgm:pt>
    <dgm:pt modelId="{D0BFBD40-77C4-4B85-AD1A-AB9C77E7FDA4}" type="pres">
      <dgm:prSet presAssocID="{F0154E61-FA9F-46F9-9246-AFBF3E9234C9}" presName="accentRepeatNode" presStyleLbl="solidFgAcc1" presStyleIdx="2" presStyleCnt="7"/>
      <dgm:spPr/>
      <dgm:t>
        <a:bodyPr/>
        <a:lstStyle/>
        <a:p>
          <a:endParaRPr lang="en-IN"/>
        </a:p>
      </dgm:t>
    </dgm:pt>
    <dgm:pt modelId="{1C56D60B-C80E-4B77-BC3D-7A789B2681F6}" type="pres">
      <dgm:prSet presAssocID="{37DA9A2E-7278-4C08-8024-CB74D01023B2}" presName="text_4" presStyleLbl="node1" presStyleIdx="3" presStyleCnt="7">
        <dgm:presLayoutVars>
          <dgm:bulletEnabled val="1"/>
        </dgm:presLayoutVars>
      </dgm:prSet>
      <dgm:spPr/>
      <dgm:t>
        <a:bodyPr/>
        <a:lstStyle/>
        <a:p>
          <a:endParaRPr lang="en-IN"/>
        </a:p>
      </dgm:t>
    </dgm:pt>
    <dgm:pt modelId="{28E57292-BCD8-425D-91E9-A5AA74DBE942}" type="pres">
      <dgm:prSet presAssocID="{37DA9A2E-7278-4C08-8024-CB74D01023B2}" presName="accent_4" presStyleCnt="0"/>
      <dgm:spPr/>
      <dgm:t>
        <a:bodyPr/>
        <a:lstStyle/>
        <a:p>
          <a:endParaRPr lang="en-IN"/>
        </a:p>
      </dgm:t>
    </dgm:pt>
    <dgm:pt modelId="{F89D206D-3B85-402A-B6C4-D012203286CC}" type="pres">
      <dgm:prSet presAssocID="{37DA9A2E-7278-4C08-8024-CB74D01023B2}" presName="accentRepeatNode" presStyleLbl="solidFgAcc1" presStyleIdx="3" presStyleCnt="7"/>
      <dgm:spPr/>
      <dgm:t>
        <a:bodyPr/>
        <a:lstStyle/>
        <a:p>
          <a:endParaRPr lang="en-IN"/>
        </a:p>
      </dgm:t>
    </dgm:pt>
    <dgm:pt modelId="{71710D4C-AFDF-4682-B319-54B55D04EBDF}" type="pres">
      <dgm:prSet presAssocID="{4E7CF2FF-9C44-4B96-8D31-7E5E6D93953D}" presName="text_5" presStyleLbl="node1" presStyleIdx="4" presStyleCnt="7">
        <dgm:presLayoutVars>
          <dgm:bulletEnabled val="1"/>
        </dgm:presLayoutVars>
      </dgm:prSet>
      <dgm:spPr/>
      <dgm:t>
        <a:bodyPr/>
        <a:lstStyle/>
        <a:p>
          <a:endParaRPr lang="en-IN"/>
        </a:p>
      </dgm:t>
    </dgm:pt>
    <dgm:pt modelId="{EFC11225-4FA8-4D43-8000-EB537DBCFF9D}" type="pres">
      <dgm:prSet presAssocID="{4E7CF2FF-9C44-4B96-8D31-7E5E6D93953D}" presName="accent_5" presStyleCnt="0"/>
      <dgm:spPr/>
      <dgm:t>
        <a:bodyPr/>
        <a:lstStyle/>
        <a:p>
          <a:endParaRPr lang="en-IN"/>
        </a:p>
      </dgm:t>
    </dgm:pt>
    <dgm:pt modelId="{BE4C37B7-4FB0-4861-9508-CEE833396BE8}" type="pres">
      <dgm:prSet presAssocID="{4E7CF2FF-9C44-4B96-8D31-7E5E6D93953D}" presName="accentRepeatNode" presStyleLbl="solidFgAcc1" presStyleIdx="4" presStyleCnt="7"/>
      <dgm:spPr/>
      <dgm:t>
        <a:bodyPr/>
        <a:lstStyle/>
        <a:p>
          <a:endParaRPr lang="en-IN"/>
        </a:p>
      </dgm:t>
    </dgm:pt>
    <dgm:pt modelId="{F20BDCC0-8A82-498D-BE0C-98FAD539EA01}" type="pres">
      <dgm:prSet presAssocID="{441B3C85-5467-47CF-9E92-59AD61B98AD3}" presName="text_6" presStyleLbl="node1" presStyleIdx="5" presStyleCnt="7">
        <dgm:presLayoutVars>
          <dgm:bulletEnabled val="1"/>
        </dgm:presLayoutVars>
      </dgm:prSet>
      <dgm:spPr/>
      <dgm:t>
        <a:bodyPr/>
        <a:lstStyle/>
        <a:p>
          <a:endParaRPr lang="en-IN"/>
        </a:p>
      </dgm:t>
    </dgm:pt>
    <dgm:pt modelId="{DF9E0733-CC19-418C-B310-C88E85E5D3BF}" type="pres">
      <dgm:prSet presAssocID="{441B3C85-5467-47CF-9E92-59AD61B98AD3}" presName="accent_6" presStyleCnt="0"/>
      <dgm:spPr/>
      <dgm:t>
        <a:bodyPr/>
        <a:lstStyle/>
        <a:p>
          <a:endParaRPr lang="en-IN"/>
        </a:p>
      </dgm:t>
    </dgm:pt>
    <dgm:pt modelId="{1603735F-F88B-48D0-BFC9-C4476FCFCF2A}" type="pres">
      <dgm:prSet presAssocID="{441B3C85-5467-47CF-9E92-59AD61B98AD3}" presName="accentRepeatNode" presStyleLbl="solidFgAcc1" presStyleIdx="5" presStyleCnt="7"/>
      <dgm:spPr/>
      <dgm:t>
        <a:bodyPr/>
        <a:lstStyle/>
        <a:p>
          <a:endParaRPr lang="en-IN"/>
        </a:p>
      </dgm:t>
    </dgm:pt>
    <dgm:pt modelId="{137AC173-E712-4CAC-A042-2EB1575A4925}" type="pres">
      <dgm:prSet presAssocID="{E516C5AF-69E9-4C65-B254-F34650B09AF3}" presName="text_7" presStyleLbl="node1" presStyleIdx="6" presStyleCnt="7">
        <dgm:presLayoutVars>
          <dgm:bulletEnabled val="1"/>
        </dgm:presLayoutVars>
      </dgm:prSet>
      <dgm:spPr/>
      <dgm:t>
        <a:bodyPr/>
        <a:lstStyle/>
        <a:p>
          <a:endParaRPr lang="en-IN"/>
        </a:p>
      </dgm:t>
    </dgm:pt>
    <dgm:pt modelId="{5507BC1C-53B9-486D-AFBA-5EFACC4A0F2D}" type="pres">
      <dgm:prSet presAssocID="{E516C5AF-69E9-4C65-B254-F34650B09AF3}" presName="accent_7" presStyleCnt="0"/>
      <dgm:spPr/>
      <dgm:t>
        <a:bodyPr/>
        <a:lstStyle/>
        <a:p>
          <a:endParaRPr lang="en-IN"/>
        </a:p>
      </dgm:t>
    </dgm:pt>
    <dgm:pt modelId="{916108AF-8A4A-4659-85DA-6A610B72FC20}" type="pres">
      <dgm:prSet presAssocID="{E516C5AF-69E9-4C65-B254-F34650B09AF3}" presName="accentRepeatNode" presStyleLbl="solidFgAcc1" presStyleIdx="6" presStyleCnt="7"/>
      <dgm:spPr/>
      <dgm:t>
        <a:bodyPr/>
        <a:lstStyle/>
        <a:p>
          <a:endParaRPr lang="en-IN"/>
        </a:p>
      </dgm:t>
    </dgm:pt>
  </dgm:ptLst>
  <dgm:cxnLst>
    <dgm:cxn modelId="{C1D9A320-44FE-4706-9B8E-043015885B7B}" type="presOf" srcId="{441B3C85-5467-47CF-9E92-59AD61B98AD3}" destId="{F20BDCC0-8A82-498D-BE0C-98FAD539EA01}" srcOrd="0" destOrd="0" presId="urn:microsoft.com/office/officeart/2008/layout/VerticalCurvedList"/>
    <dgm:cxn modelId="{BA2011FA-F3E8-4E83-8C61-3310569B69E6}" type="presOf" srcId="{3C4C3534-9D10-48C5-BBD6-314401073835}" destId="{A40E2A7E-9AF0-44DB-BFAD-C089F2E591F7}" srcOrd="0" destOrd="0" presId="urn:microsoft.com/office/officeart/2008/layout/VerticalCurvedList"/>
    <dgm:cxn modelId="{38DA3CCB-62B1-4183-901C-245741408E22}" type="presOf" srcId="{0BEB4AB6-35EE-418A-9119-F208C825E08D}" destId="{6C614A7F-196C-4CB7-B157-0A51166F5F9E}" srcOrd="0" destOrd="0" presId="urn:microsoft.com/office/officeart/2008/layout/VerticalCurvedList"/>
    <dgm:cxn modelId="{C7885C99-41FF-4509-8CE4-E5FB05438673}" type="presOf" srcId="{DBFC5B96-8DE9-4082-B628-3124B012E5A2}" destId="{D49A4BAE-43F6-4879-929C-2321C3DBE3F0}" srcOrd="0" destOrd="0" presId="urn:microsoft.com/office/officeart/2008/layout/VerticalCurvedList"/>
    <dgm:cxn modelId="{F4EAA4BF-B283-4988-89AE-C4A0E190B4A9}" type="presOf" srcId="{E516C5AF-69E9-4C65-B254-F34650B09AF3}" destId="{137AC173-E712-4CAC-A042-2EB1575A4925}" srcOrd="0" destOrd="0" presId="urn:microsoft.com/office/officeart/2008/layout/VerticalCurvedList"/>
    <dgm:cxn modelId="{F1A1EF81-B9DB-4F94-88F4-086CD2F1F91E}" srcId="{DBFC5B96-8DE9-4082-B628-3124B012E5A2}" destId="{E516C5AF-69E9-4C65-B254-F34650B09AF3}" srcOrd="6" destOrd="0" parTransId="{63B0A3FC-2719-4580-9F0B-7A140029C95A}" sibTransId="{98743F71-58B5-494D-BB95-621C7B3ADAAB}"/>
    <dgm:cxn modelId="{A238BA03-E349-431B-9374-6D2537BE8404}" type="presOf" srcId="{75437367-1123-4047-8B91-EF01D0C3EA29}" destId="{06180F3B-3715-4A99-83EC-880EBB9EFEC2}" srcOrd="0" destOrd="0" presId="urn:microsoft.com/office/officeart/2008/layout/VerticalCurvedList"/>
    <dgm:cxn modelId="{27367521-0BB1-48CA-B8A4-E61EE52B2846}" srcId="{DBFC5B96-8DE9-4082-B628-3124B012E5A2}" destId="{441B3C85-5467-47CF-9E92-59AD61B98AD3}" srcOrd="5" destOrd="0" parTransId="{39D7D2E3-C91D-4EA1-869B-635286F1C9A7}" sibTransId="{ECFADB1A-0BA1-4BA8-8C4A-AA41B844B857}"/>
    <dgm:cxn modelId="{B6E0D060-2D15-4DD1-AE2D-23396158D5BB}" srcId="{DBFC5B96-8DE9-4082-B628-3124B012E5A2}" destId="{4E7CF2FF-9C44-4B96-8D31-7E5E6D93953D}" srcOrd="4" destOrd="0" parTransId="{E3913832-B529-4B62-BAEC-8B311F441C9C}" sibTransId="{3539DBC3-8DE2-4AA8-A538-3F8A2D2529D4}"/>
    <dgm:cxn modelId="{030B3568-1A67-4F4B-8B20-CB0F9F4AB153}" srcId="{DBFC5B96-8DE9-4082-B628-3124B012E5A2}" destId="{3C4C3534-9D10-48C5-BBD6-314401073835}" srcOrd="0" destOrd="0" parTransId="{E1A1BFF8-D827-4367-8AD9-49A94D249284}" sibTransId="{75437367-1123-4047-8B91-EF01D0C3EA29}"/>
    <dgm:cxn modelId="{6010DFA6-027B-45F2-BDA3-5D5A633C0A35}" type="presOf" srcId="{37DA9A2E-7278-4C08-8024-CB74D01023B2}" destId="{1C56D60B-C80E-4B77-BC3D-7A789B2681F6}" srcOrd="0" destOrd="0" presId="urn:microsoft.com/office/officeart/2008/layout/VerticalCurvedList"/>
    <dgm:cxn modelId="{0DA42912-1B00-4CC8-A51B-F5C557A2C87D}" type="presOf" srcId="{F0154E61-FA9F-46F9-9246-AFBF3E9234C9}" destId="{67A377FF-90D1-4A55-98EE-F7BA099F44D9}" srcOrd="0" destOrd="0" presId="urn:microsoft.com/office/officeart/2008/layout/VerticalCurvedList"/>
    <dgm:cxn modelId="{52E91D9F-CD80-477A-87EA-BB6811A49450}" srcId="{DBFC5B96-8DE9-4082-B628-3124B012E5A2}" destId="{37DA9A2E-7278-4C08-8024-CB74D01023B2}" srcOrd="3" destOrd="0" parTransId="{78B24D28-365C-431F-9B68-C72B37903AB1}" sibTransId="{8CCB10BD-A2D9-4499-8041-7BE27EE686B1}"/>
    <dgm:cxn modelId="{D5091B8D-B7AD-48C9-8E35-7AE34CEFA13E}" srcId="{DBFC5B96-8DE9-4082-B628-3124B012E5A2}" destId="{0BEB4AB6-35EE-418A-9119-F208C825E08D}" srcOrd="1" destOrd="0" parTransId="{5A56E515-67D1-491E-9376-E960E9B79F21}" sibTransId="{B29C1110-720C-45E0-B808-FBE95827CA96}"/>
    <dgm:cxn modelId="{DE64DF4F-C7E1-4050-AF0B-F95B564D686A}" srcId="{DBFC5B96-8DE9-4082-B628-3124B012E5A2}" destId="{F0154E61-FA9F-46F9-9246-AFBF3E9234C9}" srcOrd="2" destOrd="0" parTransId="{9E4607BC-40B6-46F8-A9A3-C23AC80C87AF}" sibTransId="{0C28B86D-C9A6-4D13-90DF-3BD23436E1A5}"/>
    <dgm:cxn modelId="{EA0595E0-2C63-48D9-A66E-365D052D5D5C}" type="presOf" srcId="{4E7CF2FF-9C44-4B96-8D31-7E5E6D93953D}" destId="{71710D4C-AFDF-4682-B319-54B55D04EBDF}" srcOrd="0" destOrd="0" presId="urn:microsoft.com/office/officeart/2008/layout/VerticalCurvedList"/>
    <dgm:cxn modelId="{32C7541B-97E1-4A35-804D-4AC1B13DBBE3}" type="presParOf" srcId="{D49A4BAE-43F6-4879-929C-2321C3DBE3F0}" destId="{074F4F65-55A4-484B-B533-7EEC79C744B9}" srcOrd="0" destOrd="0" presId="urn:microsoft.com/office/officeart/2008/layout/VerticalCurvedList"/>
    <dgm:cxn modelId="{79340CE1-75F0-4423-AD56-8C7EF2BCF56E}" type="presParOf" srcId="{074F4F65-55A4-484B-B533-7EEC79C744B9}" destId="{B48978FD-0684-4A51-954E-37C0A277AC0E}" srcOrd="0" destOrd="0" presId="urn:microsoft.com/office/officeart/2008/layout/VerticalCurvedList"/>
    <dgm:cxn modelId="{938DF3D0-C5D9-4DB8-899F-FB192ED04FC8}" type="presParOf" srcId="{B48978FD-0684-4A51-954E-37C0A277AC0E}" destId="{FDD35D13-C197-40B3-812F-742AE2D86AAD}" srcOrd="0" destOrd="0" presId="urn:microsoft.com/office/officeart/2008/layout/VerticalCurvedList"/>
    <dgm:cxn modelId="{0D9B2529-A607-48CC-972B-9BBBBCAE2734}" type="presParOf" srcId="{B48978FD-0684-4A51-954E-37C0A277AC0E}" destId="{06180F3B-3715-4A99-83EC-880EBB9EFEC2}" srcOrd="1" destOrd="0" presId="urn:microsoft.com/office/officeart/2008/layout/VerticalCurvedList"/>
    <dgm:cxn modelId="{3AA9CB43-E046-429D-9B20-90325DBD12C5}" type="presParOf" srcId="{B48978FD-0684-4A51-954E-37C0A277AC0E}" destId="{E7AB7250-5AF1-4F4A-8960-124581222F4A}" srcOrd="2" destOrd="0" presId="urn:microsoft.com/office/officeart/2008/layout/VerticalCurvedList"/>
    <dgm:cxn modelId="{85761F94-65F1-4792-A346-0498F500777D}" type="presParOf" srcId="{B48978FD-0684-4A51-954E-37C0A277AC0E}" destId="{765DF704-6005-408E-9EA6-95FF21E55DE0}" srcOrd="3" destOrd="0" presId="urn:microsoft.com/office/officeart/2008/layout/VerticalCurvedList"/>
    <dgm:cxn modelId="{E99B70F5-3838-4DAF-B118-FCFD78C46349}" type="presParOf" srcId="{074F4F65-55A4-484B-B533-7EEC79C744B9}" destId="{A40E2A7E-9AF0-44DB-BFAD-C089F2E591F7}" srcOrd="1" destOrd="0" presId="urn:microsoft.com/office/officeart/2008/layout/VerticalCurvedList"/>
    <dgm:cxn modelId="{6B440732-51D5-47C5-9B0E-1E8674848F7C}" type="presParOf" srcId="{074F4F65-55A4-484B-B533-7EEC79C744B9}" destId="{F1782BEA-962B-44ED-9F22-2C0E485F266A}" srcOrd="2" destOrd="0" presId="urn:microsoft.com/office/officeart/2008/layout/VerticalCurvedList"/>
    <dgm:cxn modelId="{02EF99EE-FDD2-4E2F-B24F-F60421FD372F}" type="presParOf" srcId="{F1782BEA-962B-44ED-9F22-2C0E485F266A}" destId="{5BC6A573-BC0F-4F05-9B06-1AA614D9C399}" srcOrd="0" destOrd="0" presId="urn:microsoft.com/office/officeart/2008/layout/VerticalCurvedList"/>
    <dgm:cxn modelId="{448A89DF-35D8-4322-8553-868467F90D68}" type="presParOf" srcId="{074F4F65-55A4-484B-B533-7EEC79C744B9}" destId="{6C614A7F-196C-4CB7-B157-0A51166F5F9E}" srcOrd="3" destOrd="0" presId="urn:microsoft.com/office/officeart/2008/layout/VerticalCurvedList"/>
    <dgm:cxn modelId="{7E93578B-05D3-4459-BC59-3AE52443B9E9}" type="presParOf" srcId="{074F4F65-55A4-484B-B533-7EEC79C744B9}" destId="{A77DF41F-A700-4B06-8093-9BC3E734C52B}" srcOrd="4" destOrd="0" presId="urn:microsoft.com/office/officeart/2008/layout/VerticalCurvedList"/>
    <dgm:cxn modelId="{56F13E51-294D-43D6-9520-481C44FAFF3A}" type="presParOf" srcId="{A77DF41F-A700-4B06-8093-9BC3E734C52B}" destId="{537DCCCA-4512-4A7F-8B33-F66BC4EFD859}" srcOrd="0" destOrd="0" presId="urn:microsoft.com/office/officeart/2008/layout/VerticalCurvedList"/>
    <dgm:cxn modelId="{EB54EA4A-BC3E-4A5E-A774-A89CAF2E7B27}" type="presParOf" srcId="{074F4F65-55A4-484B-B533-7EEC79C744B9}" destId="{67A377FF-90D1-4A55-98EE-F7BA099F44D9}" srcOrd="5" destOrd="0" presId="urn:microsoft.com/office/officeart/2008/layout/VerticalCurvedList"/>
    <dgm:cxn modelId="{693D8554-7070-4288-BBCD-7436348A2B41}" type="presParOf" srcId="{074F4F65-55A4-484B-B533-7EEC79C744B9}" destId="{FB2D8E84-6FF5-4356-A0DD-FDF91C3B19E2}" srcOrd="6" destOrd="0" presId="urn:microsoft.com/office/officeart/2008/layout/VerticalCurvedList"/>
    <dgm:cxn modelId="{1A6AD974-23DD-490B-B8CE-BF1870E06ADA}" type="presParOf" srcId="{FB2D8E84-6FF5-4356-A0DD-FDF91C3B19E2}" destId="{D0BFBD40-77C4-4B85-AD1A-AB9C77E7FDA4}" srcOrd="0" destOrd="0" presId="urn:microsoft.com/office/officeart/2008/layout/VerticalCurvedList"/>
    <dgm:cxn modelId="{A5A92C35-A062-4DC8-AC89-C145F0E75DB0}" type="presParOf" srcId="{074F4F65-55A4-484B-B533-7EEC79C744B9}" destId="{1C56D60B-C80E-4B77-BC3D-7A789B2681F6}" srcOrd="7" destOrd="0" presId="urn:microsoft.com/office/officeart/2008/layout/VerticalCurvedList"/>
    <dgm:cxn modelId="{BAF59664-D6DA-41EE-9B26-F1474A4EDA33}" type="presParOf" srcId="{074F4F65-55A4-484B-B533-7EEC79C744B9}" destId="{28E57292-BCD8-425D-91E9-A5AA74DBE942}" srcOrd="8" destOrd="0" presId="urn:microsoft.com/office/officeart/2008/layout/VerticalCurvedList"/>
    <dgm:cxn modelId="{E76243B0-BBB6-4517-924C-E6C4276A9358}" type="presParOf" srcId="{28E57292-BCD8-425D-91E9-A5AA74DBE942}" destId="{F89D206D-3B85-402A-B6C4-D012203286CC}" srcOrd="0" destOrd="0" presId="urn:microsoft.com/office/officeart/2008/layout/VerticalCurvedList"/>
    <dgm:cxn modelId="{2C61E666-20C8-404B-8A5B-3FD275C0F217}" type="presParOf" srcId="{074F4F65-55A4-484B-B533-7EEC79C744B9}" destId="{71710D4C-AFDF-4682-B319-54B55D04EBDF}" srcOrd="9" destOrd="0" presId="urn:microsoft.com/office/officeart/2008/layout/VerticalCurvedList"/>
    <dgm:cxn modelId="{3B13643F-CF35-4A90-8135-8FC8B4B2CFBA}" type="presParOf" srcId="{074F4F65-55A4-484B-B533-7EEC79C744B9}" destId="{EFC11225-4FA8-4D43-8000-EB537DBCFF9D}" srcOrd="10" destOrd="0" presId="urn:microsoft.com/office/officeart/2008/layout/VerticalCurvedList"/>
    <dgm:cxn modelId="{53DA57BA-8E95-46B6-96B3-39A8D2A22BDB}" type="presParOf" srcId="{EFC11225-4FA8-4D43-8000-EB537DBCFF9D}" destId="{BE4C37B7-4FB0-4861-9508-CEE833396BE8}" srcOrd="0" destOrd="0" presId="urn:microsoft.com/office/officeart/2008/layout/VerticalCurvedList"/>
    <dgm:cxn modelId="{75F00844-FCA3-4F71-A395-A1C265575414}" type="presParOf" srcId="{074F4F65-55A4-484B-B533-7EEC79C744B9}" destId="{F20BDCC0-8A82-498D-BE0C-98FAD539EA01}" srcOrd="11" destOrd="0" presId="urn:microsoft.com/office/officeart/2008/layout/VerticalCurvedList"/>
    <dgm:cxn modelId="{8B0B942E-6A4A-46AD-BAB2-EA64D1318261}" type="presParOf" srcId="{074F4F65-55A4-484B-B533-7EEC79C744B9}" destId="{DF9E0733-CC19-418C-B310-C88E85E5D3BF}" srcOrd="12" destOrd="0" presId="urn:microsoft.com/office/officeart/2008/layout/VerticalCurvedList"/>
    <dgm:cxn modelId="{C0B09EFF-2762-40B2-BC30-FCE24C57E322}" type="presParOf" srcId="{DF9E0733-CC19-418C-B310-C88E85E5D3BF}" destId="{1603735F-F88B-48D0-BFC9-C4476FCFCF2A}" srcOrd="0" destOrd="0" presId="urn:microsoft.com/office/officeart/2008/layout/VerticalCurvedList"/>
    <dgm:cxn modelId="{E4FEAC16-2D77-405A-9AAF-874B21F8A8D3}" type="presParOf" srcId="{074F4F65-55A4-484B-B533-7EEC79C744B9}" destId="{137AC173-E712-4CAC-A042-2EB1575A4925}" srcOrd="13" destOrd="0" presId="urn:microsoft.com/office/officeart/2008/layout/VerticalCurvedList"/>
    <dgm:cxn modelId="{5BF365EA-D6E1-430A-AFD8-4BC32ED7E462}" type="presParOf" srcId="{074F4F65-55A4-484B-B533-7EEC79C744B9}" destId="{5507BC1C-53B9-486D-AFBA-5EFACC4A0F2D}" srcOrd="14" destOrd="0" presId="urn:microsoft.com/office/officeart/2008/layout/VerticalCurvedList"/>
    <dgm:cxn modelId="{D2913686-2F31-46FF-B6C2-C8F6848CE445}" type="presParOf" srcId="{5507BC1C-53B9-486D-AFBA-5EFACC4A0F2D}" destId="{916108AF-8A4A-4659-85DA-6A610B72FC2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54FD1E61-E8ED-4252-A277-24CA367A6B7F}" type="datetimeFigureOut">
              <a:rPr lang="en-IN" smtClean="0"/>
              <a:t>25-09-2014</a:t>
            </a:fld>
            <a:endParaRPr lang="en-IN"/>
          </a:p>
        </p:txBody>
      </p:sp>
      <p:sp>
        <p:nvSpPr>
          <p:cNvPr id="4" name="Footer Placeholder 3"/>
          <p:cNvSpPr>
            <a:spLocks noGrp="1"/>
          </p:cNvSpPr>
          <p:nvPr>
            <p:ph type="ftr" sz="quarter" idx="2"/>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180013" y="4886325"/>
            <a:ext cx="3962400" cy="257175"/>
          </a:xfrm>
          <a:prstGeom prst="rect">
            <a:avLst/>
          </a:prstGeom>
        </p:spPr>
        <p:txBody>
          <a:bodyPr vert="horz" lIns="91440" tIns="45720" rIns="91440" bIns="45720" rtlCol="0" anchor="b"/>
          <a:lstStyle>
            <a:lvl1pPr algn="r">
              <a:defRPr sz="1200"/>
            </a:lvl1pPr>
          </a:lstStyle>
          <a:p>
            <a:fld id="{350302F7-CA75-4366-8CA4-78123EA99233}" type="slidenum">
              <a:rPr lang="en-IN" smtClean="0"/>
              <a:t>‹#›</a:t>
            </a:fld>
            <a:endParaRPr lang="en-IN"/>
          </a:p>
        </p:txBody>
      </p:sp>
    </p:spTree>
    <p:extLst>
      <p:ext uri="{BB962C8B-B14F-4D97-AF65-F5344CB8AC3E}">
        <p14:creationId xmlns:p14="http://schemas.microsoft.com/office/powerpoint/2010/main" val="320187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81B39A9-758D-4E0B-B48B-94D1B78C2B0A}" type="datetimeFigureOut">
              <a:rPr lang="en-IN" smtClean="0"/>
              <a:pPr/>
              <a:t>25-09-2014</a:t>
            </a:fld>
            <a:endParaRPr lang="en-IN"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99FA1AA-4758-4E3A-9885-8BE729F15173}" type="slidenum">
              <a:rPr lang="en-IN" smtClean="0"/>
              <a:pPr/>
              <a:t>‹#›</a:t>
            </a:fld>
            <a:endParaRPr lang="en-IN" dirty="0"/>
          </a:p>
        </p:txBody>
      </p:sp>
    </p:spTree>
    <p:extLst>
      <p:ext uri="{BB962C8B-B14F-4D97-AF65-F5344CB8AC3E}">
        <p14:creationId xmlns:p14="http://schemas.microsoft.com/office/powerpoint/2010/main" val="365178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pPr/>
              <a:t>1</a:t>
            </a:fld>
            <a:endParaRPr lang="en-IN" dirty="0"/>
          </a:p>
        </p:txBody>
      </p:sp>
    </p:spTree>
    <p:extLst>
      <p:ext uri="{BB962C8B-B14F-4D97-AF65-F5344CB8AC3E}">
        <p14:creationId xmlns:p14="http://schemas.microsoft.com/office/powerpoint/2010/main" val="3725630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16</a:t>
            </a:fld>
            <a:endParaRPr lang="en-IN" dirty="0">
              <a:solidFill>
                <a:prstClr val="black"/>
              </a:solidFill>
            </a:endParaRPr>
          </a:p>
        </p:txBody>
      </p:sp>
    </p:spTree>
    <p:extLst>
      <p:ext uri="{BB962C8B-B14F-4D97-AF65-F5344CB8AC3E}">
        <p14:creationId xmlns:p14="http://schemas.microsoft.com/office/powerpoint/2010/main" val="209127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18</a:t>
            </a:fld>
            <a:endParaRPr lang="en-IN" dirty="0">
              <a:solidFill>
                <a:prstClr val="black"/>
              </a:solidFill>
            </a:endParaRPr>
          </a:p>
        </p:txBody>
      </p:sp>
    </p:spTree>
    <p:extLst>
      <p:ext uri="{BB962C8B-B14F-4D97-AF65-F5344CB8AC3E}">
        <p14:creationId xmlns:p14="http://schemas.microsoft.com/office/powerpoint/2010/main" val="70601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19</a:t>
            </a:fld>
            <a:endParaRPr lang="en-IN" dirty="0">
              <a:solidFill>
                <a:prstClr val="black"/>
              </a:solidFill>
            </a:endParaRPr>
          </a:p>
        </p:txBody>
      </p:sp>
    </p:spTree>
    <p:extLst>
      <p:ext uri="{BB962C8B-B14F-4D97-AF65-F5344CB8AC3E}">
        <p14:creationId xmlns:p14="http://schemas.microsoft.com/office/powerpoint/2010/main" val="89715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20</a:t>
            </a:fld>
            <a:endParaRPr lang="en-IN" dirty="0">
              <a:solidFill>
                <a:prstClr val="black"/>
              </a:solidFill>
            </a:endParaRPr>
          </a:p>
        </p:txBody>
      </p:sp>
    </p:spTree>
    <p:extLst>
      <p:ext uri="{BB962C8B-B14F-4D97-AF65-F5344CB8AC3E}">
        <p14:creationId xmlns:p14="http://schemas.microsoft.com/office/powerpoint/2010/main" val="3782819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22</a:t>
            </a:fld>
            <a:endParaRPr lang="en-IN">
              <a:solidFill>
                <a:prstClr val="black"/>
              </a:solidFill>
            </a:endParaRPr>
          </a:p>
        </p:txBody>
      </p:sp>
    </p:spTree>
    <p:extLst>
      <p:ext uri="{BB962C8B-B14F-4D97-AF65-F5344CB8AC3E}">
        <p14:creationId xmlns:p14="http://schemas.microsoft.com/office/powerpoint/2010/main" val="1189296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23</a:t>
            </a:fld>
            <a:endParaRPr lang="en-IN">
              <a:solidFill>
                <a:prstClr val="black"/>
              </a:solidFill>
            </a:endParaRPr>
          </a:p>
        </p:txBody>
      </p:sp>
    </p:spTree>
    <p:extLst>
      <p:ext uri="{BB962C8B-B14F-4D97-AF65-F5344CB8AC3E}">
        <p14:creationId xmlns:p14="http://schemas.microsoft.com/office/powerpoint/2010/main" val="3573518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24</a:t>
            </a:fld>
            <a:endParaRPr lang="en-IN">
              <a:solidFill>
                <a:prstClr val="black"/>
              </a:solidFill>
            </a:endParaRPr>
          </a:p>
        </p:txBody>
      </p:sp>
    </p:spTree>
    <p:extLst>
      <p:ext uri="{BB962C8B-B14F-4D97-AF65-F5344CB8AC3E}">
        <p14:creationId xmlns:p14="http://schemas.microsoft.com/office/powerpoint/2010/main" val="215453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25</a:t>
            </a:fld>
            <a:endParaRPr lang="en-IN">
              <a:solidFill>
                <a:prstClr val="black"/>
              </a:solidFill>
            </a:endParaRPr>
          </a:p>
        </p:txBody>
      </p:sp>
    </p:spTree>
    <p:extLst>
      <p:ext uri="{BB962C8B-B14F-4D97-AF65-F5344CB8AC3E}">
        <p14:creationId xmlns:p14="http://schemas.microsoft.com/office/powerpoint/2010/main" val="1723488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26</a:t>
            </a:fld>
            <a:endParaRPr lang="en-IN">
              <a:solidFill>
                <a:prstClr val="black"/>
              </a:solidFill>
            </a:endParaRPr>
          </a:p>
        </p:txBody>
      </p:sp>
    </p:spTree>
    <p:extLst>
      <p:ext uri="{BB962C8B-B14F-4D97-AF65-F5344CB8AC3E}">
        <p14:creationId xmlns:p14="http://schemas.microsoft.com/office/powerpoint/2010/main" val="346186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27</a:t>
            </a:fld>
            <a:endParaRPr lang="en-IN">
              <a:solidFill>
                <a:prstClr val="black"/>
              </a:solidFill>
            </a:endParaRPr>
          </a:p>
        </p:txBody>
      </p:sp>
    </p:spTree>
    <p:extLst>
      <p:ext uri="{BB962C8B-B14F-4D97-AF65-F5344CB8AC3E}">
        <p14:creationId xmlns:p14="http://schemas.microsoft.com/office/powerpoint/2010/main" val="251514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pPr/>
              <a:t>3</a:t>
            </a:fld>
            <a:endParaRPr lang="en-IN" dirty="0"/>
          </a:p>
        </p:txBody>
      </p:sp>
    </p:spTree>
    <p:extLst>
      <p:ext uri="{BB962C8B-B14F-4D97-AF65-F5344CB8AC3E}">
        <p14:creationId xmlns:p14="http://schemas.microsoft.com/office/powerpoint/2010/main" val="476188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29</a:t>
            </a:fld>
            <a:endParaRPr lang="en-IN" dirty="0">
              <a:solidFill>
                <a:prstClr val="black"/>
              </a:solidFill>
            </a:endParaRPr>
          </a:p>
        </p:txBody>
      </p:sp>
    </p:spTree>
    <p:extLst>
      <p:ext uri="{BB962C8B-B14F-4D97-AF65-F5344CB8AC3E}">
        <p14:creationId xmlns:p14="http://schemas.microsoft.com/office/powerpoint/2010/main" val="3731292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30</a:t>
            </a:fld>
            <a:endParaRPr lang="en-IN" dirty="0">
              <a:solidFill>
                <a:prstClr val="black"/>
              </a:solidFill>
            </a:endParaRPr>
          </a:p>
        </p:txBody>
      </p:sp>
    </p:spTree>
    <p:extLst>
      <p:ext uri="{BB962C8B-B14F-4D97-AF65-F5344CB8AC3E}">
        <p14:creationId xmlns:p14="http://schemas.microsoft.com/office/powerpoint/2010/main" val="153055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31</a:t>
            </a:fld>
            <a:endParaRPr lang="en-IN" dirty="0">
              <a:solidFill>
                <a:prstClr val="black"/>
              </a:solidFill>
            </a:endParaRPr>
          </a:p>
        </p:txBody>
      </p:sp>
    </p:spTree>
    <p:extLst>
      <p:ext uri="{BB962C8B-B14F-4D97-AF65-F5344CB8AC3E}">
        <p14:creationId xmlns:p14="http://schemas.microsoft.com/office/powerpoint/2010/main" val="1171459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32</a:t>
            </a:fld>
            <a:endParaRPr lang="en-IN" dirty="0">
              <a:solidFill>
                <a:prstClr val="black"/>
              </a:solidFill>
            </a:endParaRPr>
          </a:p>
        </p:txBody>
      </p:sp>
    </p:spTree>
    <p:extLst>
      <p:ext uri="{BB962C8B-B14F-4D97-AF65-F5344CB8AC3E}">
        <p14:creationId xmlns:p14="http://schemas.microsoft.com/office/powerpoint/2010/main" val="12616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33</a:t>
            </a:fld>
            <a:endParaRPr lang="en-IN" dirty="0">
              <a:solidFill>
                <a:prstClr val="black"/>
              </a:solidFill>
            </a:endParaRPr>
          </a:p>
        </p:txBody>
      </p:sp>
    </p:spTree>
    <p:extLst>
      <p:ext uri="{BB962C8B-B14F-4D97-AF65-F5344CB8AC3E}">
        <p14:creationId xmlns:p14="http://schemas.microsoft.com/office/powerpoint/2010/main" val="92575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34</a:t>
            </a:fld>
            <a:endParaRPr lang="en-IN" dirty="0">
              <a:solidFill>
                <a:prstClr val="black"/>
              </a:solidFill>
            </a:endParaRPr>
          </a:p>
        </p:txBody>
      </p:sp>
    </p:spTree>
    <p:extLst>
      <p:ext uri="{BB962C8B-B14F-4D97-AF65-F5344CB8AC3E}">
        <p14:creationId xmlns:p14="http://schemas.microsoft.com/office/powerpoint/2010/main" val="3010085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35</a:t>
            </a:fld>
            <a:endParaRPr lang="en-IN" dirty="0">
              <a:solidFill>
                <a:prstClr val="black"/>
              </a:solidFill>
            </a:endParaRPr>
          </a:p>
        </p:txBody>
      </p:sp>
    </p:spTree>
    <p:extLst>
      <p:ext uri="{BB962C8B-B14F-4D97-AF65-F5344CB8AC3E}">
        <p14:creationId xmlns:p14="http://schemas.microsoft.com/office/powerpoint/2010/main" val="81827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37</a:t>
            </a:fld>
            <a:endParaRPr lang="en-IN" dirty="0">
              <a:solidFill>
                <a:prstClr val="black"/>
              </a:solidFill>
            </a:endParaRPr>
          </a:p>
        </p:txBody>
      </p:sp>
    </p:spTree>
    <p:extLst>
      <p:ext uri="{BB962C8B-B14F-4D97-AF65-F5344CB8AC3E}">
        <p14:creationId xmlns:p14="http://schemas.microsoft.com/office/powerpoint/2010/main" val="89505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38</a:t>
            </a:fld>
            <a:endParaRPr lang="en-IN" dirty="0">
              <a:solidFill>
                <a:prstClr val="black"/>
              </a:solidFill>
            </a:endParaRPr>
          </a:p>
        </p:txBody>
      </p:sp>
    </p:spTree>
    <p:extLst>
      <p:ext uri="{BB962C8B-B14F-4D97-AF65-F5344CB8AC3E}">
        <p14:creationId xmlns:p14="http://schemas.microsoft.com/office/powerpoint/2010/main" val="1508186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40</a:t>
            </a:fld>
            <a:endParaRPr lang="en-IN" dirty="0">
              <a:solidFill>
                <a:prstClr val="black"/>
              </a:solidFill>
            </a:endParaRPr>
          </a:p>
        </p:txBody>
      </p:sp>
    </p:spTree>
    <p:extLst>
      <p:ext uri="{BB962C8B-B14F-4D97-AF65-F5344CB8AC3E}">
        <p14:creationId xmlns:p14="http://schemas.microsoft.com/office/powerpoint/2010/main" val="298278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pPr/>
              <a:t>4</a:t>
            </a:fld>
            <a:endParaRPr lang="en-IN" dirty="0"/>
          </a:p>
        </p:txBody>
      </p:sp>
    </p:spTree>
    <p:extLst>
      <p:ext uri="{BB962C8B-B14F-4D97-AF65-F5344CB8AC3E}">
        <p14:creationId xmlns:p14="http://schemas.microsoft.com/office/powerpoint/2010/main" val="2172987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8</a:t>
            </a:fld>
            <a:endParaRPr lang="en-IN" dirty="0">
              <a:solidFill>
                <a:prstClr val="black"/>
              </a:solidFill>
            </a:endParaRPr>
          </a:p>
        </p:txBody>
      </p:sp>
    </p:spTree>
    <p:extLst>
      <p:ext uri="{BB962C8B-B14F-4D97-AF65-F5344CB8AC3E}">
        <p14:creationId xmlns:p14="http://schemas.microsoft.com/office/powerpoint/2010/main" val="365060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pPr/>
              <a:t>9</a:t>
            </a:fld>
            <a:endParaRPr lang="en-IN" dirty="0"/>
          </a:p>
        </p:txBody>
      </p:sp>
    </p:spTree>
    <p:extLst>
      <p:ext uri="{BB962C8B-B14F-4D97-AF65-F5344CB8AC3E}">
        <p14:creationId xmlns:p14="http://schemas.microsoft.com/office/powerpoint/2010/main" val="388437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11</a:t>
            </a:fld>
            <a:endParaRPr lang="en-IN" dirty="0">
              <a:solidFill>
                <a:prstClr val="black"/>
              </a:solidFill>
            </a:endParaRPr>
          </a:p>
        </p:txBody>
      </p:sp>
    </p:spTree>
    <p:extLst>
      <p:ext uri="{BB962C8B-B14F-4D97-AF65-F5344CB8AC3E}">
        <p14:creationId xmlns:p14="http://schemas.microsoft.com/office/powerpoint/2010/main" val="405630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12</a:t>
            </a:fld>
            <a:endParaRPr lang="en-IN" dirty="0">
              <a:solidFill>
                <a:prstClr val="black"/>
              </a:solidFill>
            </a:endParaRPr>
          </a:p>
        </p:txBody>
      </p:sp>
    </p:spTree>
    <p:extLst>
      <p:ext uri="{BB962C8B-B14F-4D97-AF65-F5344CB8AC3E}">
        <p14:creationId xmlns:p14="http://schemas.microsoft.com/office/powerpoint/2010/main" val="287333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solidFill>
                  <a:prstClr val="black"/>
                </a:solidFill>
              </a:rPr>
              <a:pPr/>
              <a:t>13</a:t>
            </a:fld>
            <a:endParaRPr lang="en-IN" dirty="0">
              <a:solidFill>
                <a:prstClr val="black"/>
              </a:solidFill>
            </a:endParaRPr>
          </a:p>
        </p:txBody>
      </p:sp>
    </p:spTree>
    <p:extLst>
      <p:ext uri="{BB962C8B-B14F-4D97-AF65-F5344CB8AC3E}">
        <p14:creationId xmlns:p14="http://schemas.microsoft.com/office/powerpoint/2010/main" val="225682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9FA1AA-4758-4E3A-9885-8BE729F15173}" type="slidenum">
              <a:rPr lang="en-IN" smtClean="0"/>
              <a:pPr/>
              <a:t>15</a:t>
            </a:fld>
            <a:endParaRPr lang="en-IN" dirty="0"/>
          </a:p>
        </p:txBody>
      </p:sp>
    </p:spTree>
    <p:extLst>
      <p:ext uri="{BB962C8B-B14F-4D97-AF65-F5344CB8AC3E}">
        <p14:creationId xmlns:p14="http://schemas.microsoft.com/office/powerpoint/2010/main" val="4125143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image" Target="../media/image8.jpeg"/><Relationship Id="rId10" Type="http://schemas.openxmlformats.org/officeDocument/2006/relationships/image" Target="../media/image3.jpeg"/><Relationship Id="rId4" Type="http://schemas.openxmlformats.org/officeDocument/2006/relationships/image" Target="../media/image23.png"/><Relationship Id="rId9"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7.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hyperlink" Target="http://www.edureka.co/java-j2ee-soa-training" TargetMode="Externa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2199655"/>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Tree>
    <p:extLst>
      <p:ext uri="{BB962C8B-B14F-4D97-AF65-F5344CB8AC3E}">
        <p14:creationId xmlns:p14="http://schemas.microsoft.com/office/powerpoint/2010/main" val="575035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Tree>
    <p:extLst>
      <p:ext uri="{BB962C8B-B14F-4D97-AF65-F5344CB8AC3E}">
        <p14:creationId xmlns:p14="http://schemas.microsoft.com/office/powerpoint/2010/main" val="49044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Tree>
    <p:extLst>
      <p:ext uri="{BB962C8B-B14F-4D97-AF65-F5344CB8AC3E}">
        <p14:creationId xmlns:p14="http://schemas.microsoft.com/office/powerpoint/2010/main" val="2389498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Tree>
    <p:extLst>
      <p:ext uri="{BB962C8B-B14F-4D97-AF65-F5344CB8AC3E}">
        <p14:creationId xmlns:p14="http://schemas.microsoft.com/office/powerpoint/2010/main" val="218138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4"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340410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986360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3200400" y="1200152"/>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61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52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613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userDrawn="1"/>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TextBox 15"/>
          <p:cNvSpPr txBox="1"/>
          <p:nvPr userDrawn="1"/>
        </p:nvSpPr>
        <p:spPr>
          <a:xfrm>
            <a:off x="4744462" y="3594303"/>
            <a:ext cx="4242252" cy="707886"/>
          </a:xfrm>
          <a:prstGeom prst="rect">
            <a:avLst/>
          </a:prstGeom>
          <a:noFill/>
        </p:spPr>
        <p:txBody>
          <a:bodyPr wrap="none" rtlCol="0">
            <a:spAutoFit/>
          </a:bodyPr>
          <a:lstStyle/>
          <a:p>
            <a:r>
              <a:rPr lang="en-US" sz="4000" b="1" dirty="0" smtClean="0">
                <a:solidFill>
                  <a:srgbClr val="1F497D">
                    <a:lumMod val="75000"/>
                  </a:srgbClr>
                </a:solidFill>
                <a:latin typeface="Castellar" pitchFamily="18" charset="0"/>
              </a:rPr>
              <a:t>Data Science</a:t>
            </a:r>
            <a:endParaRPr lang="en-IN" sz="4000" b="1" dirty="0">
              <a:solidFill>
                <a:srgbClr val="1F497D">
                  <a:lumMod val="75000"/>
                </a:srgbClr>
              </a:solidFill>
              <a:latin typeface="Castellar" pitchFamily="18" charset="0"/>
            </a:endParaRPr>
          </a:p>
        </p:txBody>
      </p:sp>
      <p:sp>
        <p:nvSpPr>
          <p:cNvPr id="17" name="TextBox 16"/>
          <p:cNvSpPr txBox="1"/>
          <p:nvPr userDrawn="1"/>
        </p:nvSpPr>
        <p:spPr>
          <a:xfrm>
            <a:off x="4399568" y="4275455"/>
            <a:ext cx="4932040" cy="707886"/>
          </a:xfrm>
          <a:prstGeom prst="rect">
            <a:avLst/>
          </a:prstGeom>
          <a:noFill/>
        </p:spPr>
        <p:txBody>
          <a:bodyPr wrap="square" rtlCol="0">
            <a:spAutoFit/>
          </a:bodyPr>
          <a:lstStyle/>
          <a:p>
            <a:pPr algn="ctr"/>
            <a:r>
              <a:rPr lang="en-US" sz="2000" b="1" dirty="0" smtClean="0">
                <a:solidFill>
                  <a:srgbClr val="1F497D">
                    <a:lumMod val="75000"/>
                  </a:srgbClr>
                </a:solidFill>
                <a:latin typeface="Castellar" pitchFamily="18" charset="0"/>
              </a:rPr>
              <a:t>Module 1: Introduction </a:t>
            </a:r>
          </a:p>
          <a:p>
            <a:pPr algn="ctr"/>
            <a:r>
              <a:rPr lang="en-US" sz="2000" b="1" dirty="0" smtClean="0">
                <a:solidFill>
                  <a:srgbClr val="1F497D">
                    <a:lumMod val="75000"/>
                  </a:srgbClr>
                </a:solidFill>
                <a:latin typeface="Castellar" pitchFamily="18" charset="0"/>
              </a:rPr>
              <a:t>to Data Science</a:t>
            </a:r>
            <a:endParaRPr lang="en-IN" sz="2000" b="1" dirty="0">
              <a:solidFill>
                <a:srgbClr val="1F497D">
                  <a:lumMod val="75000"/>
                </a:srgbClr>
              </a:solidFill>
              <a:latin typeface="Castellar" pitchFamily="18" charset="0"/>
            </a:endParaRPr>
          </a:p>
        </p:txBody>
      </p:sp>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60807" y="123478"/>
            <a:ext cx="1840832" cy="331350"/>
          </a:xfrm>
          <a:prstGeom prst="rect">
            <a:avLst/>
          </a:prstGeom>
        </p:spPr>
      </p:pic>
    </p:spTree>
    <p:extLst>
      <p:ext uri="{BB962C8B-B14F-4D97-AF65-F5344CB8AC3E}">
        <p14:creationId xmlns:p14="http://schemas.microsoft.com/office/powerpoint/2010/main" val="1372599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5662" y="285750"/>
            <a:ext cx="1614488" cy="290608"/>
          </a:xfrm>
          <a:prstGeom prst="rect">
            <a:avLst/>
          </a:prstGeom>
        </p:spPr>
      </p:pic>
    </p:spTree>
    <p:extLst>
      <p:ext uri="{BB962C8B-B14F-4D97-AF65-F5344CB8AC3E}">
        <p14:creationId xmlns:p14="http://schemas.microsoft.com/office/powerpoint/2010/main" val="3806617837"/>
      </p:ext>
    </p:extLst>
  </p:cSld>
  <p:clrMapOvr>
    <a:masterClrMapping/>
  </p:clrMapOvr>
  <p:transition spd="slow"/>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Tree>
    <p:extLst>
      <p:ext uri="{BB962C8B-B14F-4D97-AF65-F5344CB8AC3E}">
        <p14:creationId xmlns:p14="http://schemas.microsoft.com/office/powerpoint/2010/main" val="96237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dirty="0">
                <a:solidFill>
                  <a:srgbClr val="262626"/>
                </a:solidFill>
              </a:endParaRPr>
            </a:p>
          </p:txBody>
        </p:sp>
      </p:grpSp>
    </p:spTree>
    <p:extLst>
      <p:ext uri="{BB962C8B-B14F-4D97-AF65-F5344CB8AC3E}">
        <p14:creationId xmlns:p14="http://schemas.microsoft.com/office/powerpoint/2010/main" val="2025119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Tree>
    <p:extLst>
      <p:ext uri="{BB962C8B-B14F-4D97-AF65-F5344CB8AC3E}">
        <p14:creationId xmlns:p14="http://schemas.microsoft.com/office/powerpoint/2010/main" val="369777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157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Tree>
    <p:extLst>
      <p:ext uri="{BB962C8B-B14F-4D97-AF65-F5344CB8AC3E}">
        <p14:creationId xmlns:p14="http://schemas.microsoft.com/office/powerpoint/2010/main" val="194343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Tree>
    <p:extLst>
      <p:ext uri="{BB962C8B-B14F-4D97-AF65-F5344CB8AC3E}">
        <p14:creationId xmlns:p14="http://schemas.microsoft.com/office/powerpoint/2010/main" val="1907838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Tree>
    <p:extLst>
      <p:ext uri="{BB962C8B-B14F-4D97-AF65-F5344CB8AC3E}">
        <p14:creationId xmlns:p14="http://schemas.microsoft.com/office/powerpoint/2010/main" val="408739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Tree>
    <p:extLst>
      <p:ext uri="{BB962C8B-B14F-4D97-AF65-F5344CB8AC3E}">
        <p14:creationId xmlns:p14="http://schemas.microsoft.com/office/powerpoint/2010/main" val="429051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4"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403028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412875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5662" y="285750"/>
            <a:ext cx="1614488" cy="290608"/>
          </a:xfrm>
          <a:prstGeom prst="rect">
            <a:avLst/>
          </a:prstGeom>
        </p:spPr>
      </p:pic>
      <p:sp>
        <p:nvSpPr>
          <p:cNvPr id="10" name="TextBox 9"/>
          <p:cNvSpPr txBox="1"/>
          <p:nvPr userDrawn="1"/>
        </p:nvSpPr>
        <p:spPr>
          <a:xfrm>
            <a:off x="6934200" y="4795064"/>
            <a:ext cx="175131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rgbClr val="0070C0"/>
                </a:solidFill>
                <a:latin typeface="Tahoma" pitchFamily="34" charset="0"/>
                <a:ea typeface="Tahoma" pitchFamily="34" charset="0"/>
                <a:cs typeface="Tahoma" pitchFamily="34" charset="0"/>
              </a:rPr>
              <a:t>www.edureka.in/MS-BI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41011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3200400" y="1200152"/>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59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40673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2" descr="copyright stamp - stock photo"/>
          <p:cNvPicPr>
            <a:picLocks noChangeAspect="1" noChangeArrowheads="1"/>
          </p:cNvPicPr>
          <p:nvPr userDrawn="1"/>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18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8"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Table 18"/>
          <p:cNvGraphicFramePr>
            <a:graphicFrameLocks noGrp="1"/>
          </p:cNvGraphicFramePr>
          <p:nvPr userDrawn="1">
            <p:extLst>
              <p:ext uri="{D42A27DB-BD31-4B8C-83A1-F6EECF244321}">
                <p14:modId xmlns:p14="http://schemas.microsoft.com/office/powerpoint/2010/main" val="4083407547"/>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sp>
        <p:nvSpPr>
          <p:cNvPr id="20" name="TextBox 19"/>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0709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dirty="0">
                <a:solidFill>
                  <a:srgbClr val="262626"/>
                </a:solidFill>
              </a:endParaRPr>
            </a:p>
          </p:txBody>
        </p:sp>
      </p:gr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51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0" name="Picture 9"/>
          <p:cNvPicPr>
            <a:picLocks noChangeAspect="1"/>
          </p:cNvPicPr>
          <p:nvPr userDrawn="1"/>
        </p:nvPicPr>
        <p:blipFill>
          <a:blip r:embed="rId3" cstate="email">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270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7" name="Picture 6"/>
          <p:cNvPicPr>
            <a:picLocks noChangeAspect="1"/>
          </p:cNvPicPr>
          <p:nvPr userDrawn="1"/>
        </p:nvPicPr>
        <p:blipFill>
          <a:blip r:embed="rId3"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18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266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30559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32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rotWithShape="1">
          <a:blip r:embed="rId3" cstate="email">
            <a:lum bright="70000" contrast="-70000"/>
            <a:extLst>
              <a:ext uri="{28A0092B-C50C-407E-A947-70E740481C1C}">
                <a14:useLocalDpi xmlns:a14="http://schemas.microsoft.com/office/drawing/2010/main" val="0"/>
              </a:ext>
            </a:extLst>
          </a:blip>
          <a:srcRect/>
          <a:stretch/>
        </p:blipFill>
        <p:spPr>
          <a:xfrm>
            <a:off x="4680992" y="1265981"/>
            <a:ext cx="3744416" cy="3013258"/>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8684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166891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00400" y="1200152"/>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449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userDrawn="1"/>
        </p:nvSpPr>
        <p:spPr>
          <a:xfrm>
            <a:off x="3357554" y="4774168"/>
            <a:ext cx="2529154" cy="369332"/>
          </a:xfrm>
          <a:prstGeom prst="rect">
            <a:avLst/>
          </a:prstGeom>
        </p:spPr>
        <p:txBody>
          <a:bodyPr wrap="none">
            <a:spAutoFit/>
          </a:bodyPr>
          <a:lstStyle/>
          <a:p>
            <a:r>
              <a:rPr lang="en-US" dirty="0" smtClean="0">
                <a:solidFill>
                  <a:srgbClr val="262626"/>
                </a:solidFill>
              </a:rPr>
              <a:t>www.edureka.in/hadoop</a:t>
            </a:r>
            <a:endParaRPr lang="en-US" dirty="0">
              <a:solidFill>
                <a:srgbClr val="262626"/>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460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9/25/2014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00400" y="1200150"/>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193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7973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239558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332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77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rotWithShape="1">
          <a:blip r:embed="rId3" cstate="email">
            <a:lum bright="70000" contrast="-70000"/>
            <a:extLst>
              <a:ext uri="{28A0092B-C50C-407E-A947-70E740481C1C}">
                <a14:useLocalDpi xmlns:a14="http://schemas.microsoft.com/office/drawing/2010/main" val="0"/>
              </a:ext>
            </a:extLst>
          </a:blip>
          <a:srcRect/>
          <a:stretch/>
        </p:blipFill>
        <p:spPr>
          <a:xfrm>
            <a:off x="4680992" y="1265981"/>
            <a:ext cx="3744416" cy="3013258"/>
          </a:xfrm>
          <a:prstGeom prst="rect">
            <a:avLst/>
          </a:prstGeom>
        </p:spPr>
      </p:pic>
      <p:pic>
        <p:nvPicPr>
          <p:cNvPr id="7"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68525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userDrawn="1"/>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TextBox 15"/>
          <p:cNvSpPr txBox="1"/>
          <p:nvPr userDrawn="1"/>
        </p:nvSpPr>
        <p:spPr>
          <a:xfrm>
            <a:off x="4744462" y="3594303"/>
            <a:ext cx="4242252" cy="707886"/>
          </a:xfrm>
          <a:prstGeom prst="rect">
            <a:avLst/>
          </a:prstGeom>
          <a:noFill/>
        </p:spPr>
        <p:txBody>
          <a:bodyPr wrap="none" rtlCol="0">
            <a:spAutoFit/>
          </a:bodyPr>
          <a:lstStyle/>
          <a:p>
            <a:r>
              <a:rPr lang="en-US" sz="4000" b="1" dirty="0" smtClean="0">
                <a:solidFill>
                  <a:srgbClr val="1F497D">
                    <a:lumMod val="75000"/>
                  </a:srgbClr>
                </a:solidFill>
                <a:latin typeface="Castellar" pitchFamily="18" charset="0"/>
              </a:rPr>
              <a:t>Data Science</a:t>
            </a:r>
            <a:endParaRPr lang="en-IN" sz="4000" b="1" dirty="0">
              <a:solidFill>
                <a:srgbClr val="1F497D">
                  <a:lumMod val="75000"/>
                </a:srgbClr>
              </a:solidFill>
              <a:latin typeface="Castellar" pitchFamily="18" charset="0"/>
            </a:endParaRPr>
          </a:p>
        </p:txBody>
      </p:sp>
      <p:sp>
        <p:nvSpPr>
          <p:cNvPr id="17" name="TextBox 16"/>
          <p:cNvSpPr txBox="1"/>
          <p:nvPr userDrawn="1"/>
        </p:nvSpPr>
        <p:spPr>
          <a:xfrm>
            <a:off x="4399568" y="4275455"/>
            <a:ext cx="4932040" cy="707886"/>
          </a:xfrm>
          <a:prstGeom prst="rect">
            <a:avLst/>
          </a:prstGeom>
          <a:noFill/>
        </p:spPr>
        <p:txBody>
          <a:bodyPr wrap="square" rtlCol="0">
            <a:spAutoFit/>
          </a:bodyPr>
          <a:lstStyle/>
          <a:p>
            <a:pPr algn="ctr"/>
            <a:r>
              <a:rPr lang="en-US" sz="2000" b="1" dirty="0" smtClean="0">
                <a:solidFill>
                  <a:srgbClr val="1F497D">
                    <a:lumMod val="75000"/>
                  </a:srgbClr>
                </a:solidFill>
                <a:latin typeface="Castellar" pitchFamily="18" charset="0"/>
              </a:rPr>
              <a:t>Module 1: Introduction </a:t>
            </a:r>
          </a:p>
          <a:p>
            <a:pPr algn="ctr"/>
            <a:r>
              <a:rPr lang="en-US" sz="2000" b="1" dirty="0" smtClean="0">
                <a:solidFill>
                  <a:srgbClr val="1F497D">
                    <a:lumMod val="75000"/>
                  </a:srgbClr>
                </a:solidFill>
                <a:latin typeface="Castellar" pitchFamily="18" charset="0"/>
              </a:rPr>
              <a:t>to Data Science</a:t>
            </a:r>
            <a:endParaRPr lang="en-IN" sz="2000" b="1" dirty="0">
              <a:solidFill>
                <a:srgbClr val="1F497D">
                  <a:lumMod val="75000"/>
                </a:srgbClr>
              </a:solidFill>
              <a:latin typeface="Castellar" pitchFamily="18" charset="0"/>
            </a:endParaRPr>
          </a:p>
        </p:txBody>
      </p:sp>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60807" y="123478"/>
            <a:ext cx="1840832" cy="331350"/>
          </a:xfrm>
          <a:prstGeom prst="rect">
            <a:avLst/>
          </a:prstGeom>
        </p:spPr>
      </p:pic>
    </p:spTree>
    <p:extLst>
      <p:ext uri="{BB962C8B-B14F-4D97-AF65-F5344CB8AC3E}">
        <p14:creationId xmlns:p14="http://schemas.microsoft.com/office/powerpoint/2010/main" val="4258502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7" name="Picture 6"/>
          <p:cNvPicPr>
            <a:picLocks noChangeAspect="1"/>
          </p:cNvPicPr>
          <p:nvPr userDrawn="1"/>
        </p:nvPicPr>
        <p:blipFill rotWithShape="1">
          <a:blip r:embed="rId3"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r>
              <a:rPr lang="en-IN" sz="2500" b="1" dirty="0">
                <a:solidFill>
                  <a:srgbClr val="002060"/>
                </a:solidFill>
                <a:latin typeface="Castellar" pitchFamily="18" charset="0"/>
              </a:rPr>
              <a:t>Questions</a:t>
            </a:r>
          </a:p>
        </p:txBody>
      </p:sp>
      <p:pic>
        <p:nvPicPr>
          <p:cNvPr id="9"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0042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0" name="Picture 9"/>
          <p:cNvPicPr>
            <a:picLocks noChangeAspect="1"/>
          </p:cNvPicPr>
          <p:nvPr userDrawn="1"/>
        </p:nvPicPr>
        <p:blipFill>
          <a:blip r:embed="rId3" cstate="email">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pic>
        <p:nvPicPr>
          <p:cNvPr id="7"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4175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7" name="Picture 6"/>
          <p:cNvPicPr>
            <a:picLocks noChangeAspect="1"/>
          </p:cNvPicPr>
          <p:nvPr userDrawn="1"/>
        </p:nvPicPr>
        <p:blipFill>
          <a:blip r:embed="rId3"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72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dirty="0">
                <a:solidFill>
                  <a:srgbClr val="262626"/>
                </a:solidFill>
              </a:endParaRPr>
            </a:p>
          </p:txBody>
        </p:sp>
      </p:gr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512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p:cNvSpPr/>
          <p:nvPr userDrawn="1"/>
        </p:nvSpPr>
        <p:spPr>
          <a:xfrm>
            <a:off x="6720581" y="4801207"/>
            <a:ext cx="2120389" cy="276999"/>
          </a:xfrm>
          <a:prstGeom prst="rect">
            <a:avLst/>
          </a:prstGeom>
        </p:spPr>
        <p:txBody>
          <a:bodyPr wrap="none">
            <a:spAutoFit/>
          </a:bodyPr>
          <a:lstStyle/>
          <a:p>
            <a:pPr defTabSz="685800"/>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http://www.edureka.co/pmp</a:t>
            </a:r>
          </a:p>
        </p:txBody>
      </p:sp>
      <p:sp>
        <p:nvSpPr>
          <p:cNvPr id="32" name="TextBox 31"/>
          <p:cNvSpPr txBox="1"/>
          <p:nvPr userDrawn="1"/>
        </p:nvSpPr>
        <p:spPr>
          <a:xfrm>
            <a:off x="866275" y="4786214"/>
            <a:ext cx="6400800" cy="492443"/>
          </a:xfrm>
          <a:prstGeom prst="rect">
            <a:avLst/>
          </a:prstGeom>
          <a:noFill/>
        </p:spPr>
        <p:txBody>
          <a:bodyPr wrap="square" rtlCol="0">
            <a:spAutoFit/>
          </a:bodyPr>
          <a:lstStyle/>
          <a:p>
            <a:pPr marL="342900" lvl="1" defTabSz="685800"/>
            <a:r>
              <a:rPr lang="en-US" sz="1400" dirty="0" smtClean="0">
                <a:solidFill>
                  <a:srgbClr val="262626"/>
                </a:solidFill>
              </a:rPr>
              <a:t> </a:t>
            </a:r>
            <a:r>
              <a:rPr lang="en-US" sz="1200" dirty="0" smtClean="0">
                <a:solidFill>
                  <a:srgbClr val="262626"/>
                </a:solidFill>
              </a:rPr>
              <a:t>Twitter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Facebook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use </a:t>
            </a:r>
            <a:r>
              <a:rPr lang="en-US" sz="1200" dirty="0" smtClean="0">
                <a:solidFill>
                  <a:srgbClr val="00B0F0"/>
                </a:solidFill>
              </a:rPr>
              <a:t>#askEdureka </a:t>
            </a:r>
            <a:r>
              <a:rPr lang="en-US" sz="1200" dirty="0" smtClean="0">
                <a:solidFill>
                  <a:srgbClr val="262626"/>
                </a:solidFill>
              </a:rPr>
              <a:t>for Questions</a:t>
            </a:r>
          </a:p>
          <a:p>
            <a:pPr marL="342900" lvl="1" defTabSz="685800"/>
            <a:endParaRPr lang="en-US" sz="1200" dirty="0">
              <a:solidFill>
                <a:srgbClr val="595959">
                  <a:lumMod val="60000"/>
                  <a:lumOff val="40000"/>
                </a:srgbClr>
              </a:solidFill>
            </a:endParaRPr>
          </a:p>
        </p:txBody>
      </p:sp>
    </p:spTree>
    <p:extLst>
      <p:ext uri="{BB962C8B-B14F-4D97-AF65-F5344CB8AC3E}">
        <p14:creationId xmlns:p14="http://schemas.microsoft.com/office/powerpoint/2010/main" val="164356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a:solidFill>
                  <a:srgbClr val="262626"/>
                </a:solidFill>
              </a:endParaRPr>
            </a:p>
          </p:txBody>
        </p:sp>
      </p:gr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120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866275" y="4786214"/>
            <a:ext cx="6400800" cy="492443"/>
          </a:xfrm>
          <a:prstGeom prst="rect">
            <a:avLst/>
          </a:prstGeom>
          <a:noFill/>
        </p:spPr>
        <p:txBody>
          <a:bodyPr wrap="square" rtlCol="0">
            <a:spAutoFit/>
          </a:bodyPr>
          <a:lstStyle/>
          <a:p>
            <a:pPr marL="342900" lvl="1" defTabSz="685800"/>
            <a:r>
              <a:rPr lang="en-US" sz="1400" dirty="0" smtClean="0">
                <a:solidFill>
                  <a:srgbClr val="262626"/>
                </a:solidFill>
              </a:rPr>
              <a:t> </a:t>
            </a:r>
            <a:r>
              <a:rPr lang="en-US" sz="1200" dirty="0" smtClean="0">
                <a:solidFill>
                  <a:srgbClr val="262626"/>
                </a:solidFill>
              </a:rPr>
              <a:t>Twitter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Facebook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use </a:t>
            </a:r>
            <a:r>
              <a:rPr lang="en-US" sz="1200" dirty="0" smtClean="0">
                <a:solidFill>
                  <a:srgbClr val="00B0F0"/>
                </a:solidFill>
              </a:rPr>
              <a:t>#askEdureka </a:t>
            </a:r>
            <a:r>
              <a:rPr lang="en-US" sz="1200" dirty="0" smtClean="0">
                <a:solidFill>
                  <a:srgbClr val="262626"/>
                </a:solidFill>
              </a:rPr>
              <a:t>for Questions</a:t>
            </a:r>
          </a:p>
          <a:p>
            <a:pPr marL="342900" lvl="1" defTabSz="685800"/>
            <a:endParaRPr lang="en-US" sz="1200" dirty="0">
              <a:solidFill>
                <a:srgbClr val="595959">
                  <a:lumMod val="60000"/>
                  <a:lumOff val="40000"/>
                </a:srgbClr>
              </a:solidFill>
            </a:endParaRPr>
          </a:p>
        </p:txBody>
      </p:sp>
      <p:sp>
        <p:nvSpPr>
          <p:cNvPr id="12" name="Rectangle 11"/>
          <p:cNvSpPr/>
          <p:nvPr userDrawn="1"/>
        </p:nvSpPr>
        <p:spPr>
          <a:xfrm>
            <a:off x="6720581" y="4801207"/>
            <a:ext cx="2120389" cy="276999"/>
          </a:xfrm>
          <a:prstGeom prst="rect">
            <a:avLst/>
          </a:prstGeom>
        </p:spPr>
        <p:txBody>
          <a:bodyPr wrap="none">
            <a:spAutoFit/>
          </a:bodyPr>
          <a:lstStyle/>
          <a:p>
            <a:pPr defTabSz="685800"/>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http://www.edureka.co/pmp</a:t>
            </a:r>
          </a:p>
        </p:txBody>
      </p:sp>
    </p:spTree>
    <p:extLst>
      <p:ext uri="{BB962C8B-B14F-4D97-AF65-F5344CB8AC3E}">
        <p14:creationId xmlns:p14="http://schemas.microsoft.com/office/powerpoint/2010/main" val="2516045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064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Rectangle 6"/>
          <p:cNvSpPr/>
          <p:nvPr userDrawn="1"/>
        </p:nvSpPr>
        <p:spPr>
          <a:xfrm>
            <a:off x="6184868" y="4795839"/>
            <a:ext cx="2855590" cy="276999"/>
          </a:xfrm>
          <a:prstGeom prst="rect">
            <a:avLst/>
          </a:prstGeom>
        </p:spPr>
        <p:txBody>
          <a:bodyPr wrap="none">
            <a:spAutoFit/>
          </a:bodyPr>
          <a:lstStyle/>
          <a:p>
            <a:pPr defTabSz="685800"/>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hlinkClick r:id="rId5"/>
              </a:rPr>
              <a:t>www.edureka.co/java-j2ee-soa-training</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6854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Tree>
    <p:extLst>
      <p:ext uri="{BB962C8B-B14F-4D97-AF65-F5344CB8AC3E}">
        <p14:creationId xmlns:p14="http://schemas.microsoft.com/office/powerpoint/2010/main" val="401451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452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10" name="TextBox 9"/>
          <p:cNvSpPr txBox="1"/>
          <p:nvPr userDrawn="1"/>
        </p:nvSpPr>
        <p:spPr>
          <a:xfrm>
            <a:off x="4164700" y="4856562"/>
            <a:ext cx="496995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http://www.edureka.co/business-intelligence-with-microsoft-sql-server</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98125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
        <p:nvSpPr>
          <p:cNvPr id="12"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p:cNvSpPr txBox="1"/>
          <p:nvPr userDrawn="1"/>
        </p:nvSpPr>
        <p:spPr>
          <a:xfrm>
            <a:off x="6851198"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u="sng"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u="sng"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49639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4">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userDrawn="1"/>
        </p:nvSpPr>
        <p:spPr>
          <a:xfrm>
            <a:off x="6851198"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u="sng"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u="sng"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0665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3574603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3200400" y="1200152"/>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8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866275" y="4786214"/>
            <a:ext cx="6400800" cy="492443"/>
          </a:xfrm>
          <a:prstGeom prst="rect">
            <a:avLst/>
          </a:prstGeom>
          <a:noFill/>
        </p:spPr>
        <p:txBody>
          <a:bodyPr wrap="square" rtlCol="0">
            <a:spAutoFit/>
          </a:bodyPr>
          <a:lstStyle/>
          <a:p>
            <a:pPr marL="342900" lvl="1" defTabSz="685800"/>
            <a:r>
              <a:rPr lang="en-US" sz="1400" dirty="0" smtClean="0">
                <a:solidFill>
                  <a:srgbClr val="262626"/>
                </a:solidFill>
              </a:rPr>
              <a:t> </a:t>
            </a:r>
            <a:r>
              <a:rPr lang="en-US" sz="1200" dirty="0" smtClean="0">
                <a:solidFill>
                  <a:srgbClr val="262626"/>
                </a:solidFill>
              </a:rPr>
              <a:t>Twitter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Facebook </a:t>
            </a:r>
            <a:r>
              <a:rPr lang="en-US" sz="1200" dirty="0">
                <a:solidFill>
                  <a:srgbClr val="00B0F0"/>
                </a:solidFill>
              </a:rPr>
              <a:t>/</a:t>
            </a:r>
            <a:r>
              <a:rPr lang="en-US" sz="1200" dirty="0" smtClean="0">
                <a:solidFill>
                  <a:srgbClr val="00B0F0"/>
                </a:solidFill>
              </a:rPr>
              <a:t>edurekaIN</a:t>
            </a:r>
            <a:r>
              <a:rPr lang="en-US" sz="1200" dirty="0" smtClean="0">
                <a:solidFill>
                  <a:srgbClr val="262626"/>
                </a:solidFill>
              </a:rPr>
              <a:t>, use </a:t>
            </a:r>
            <a:r>
              <a:rPr lang="en-US" sz="1200" dirty="0" smtClean="0">
                <a:solidFill>
                  <a:srgbClr val="00B0F0"/>
                </a:solidFill>
              </a:rPr>
              <a:t>#askEdureka </a:t>
            </a:r>
            <a:r>
              <a:rPr lang="en-US" sz="1200" dirty="0" smtClean="0">
                <a:solidFill>
                  <a:srgbClr val="262626"/>
                </a:solidFill>
              </a:rPr>
              <a:t>for Questions</a:t>
            </a:r>
          </a:p>
          <a:p>
            <a:pPr marL="342900" lvl="1" defTabSz="685800"/>
            <a:endParaRPr lang="en-US" sz="1200" dirty="0">
              <a:solidFill>
                <a:srgbClr val="595959">
                  <a:lumMod val="60000"/>
                  <a:lumOff val="40000"/>
                </a:srgbClr>
              </a:solidFill>
            </a:endParaRPr>
          </a:p>
        </p:txBody>
      </p:sp>
      <p:sp>
        <p:nvSpPr>
          <p:cNvPr id="7" name="Rectangle 6"/>
          <p:cNvSpPr/>
          <p:nvPr userDrawn="1"/>
        </p:nvSpPr>
        <p:spPr>
          <a:xfrm>
            <a:off x="6720581" y="4801207"/>
            <a:ext cx="2120389" cy="276999"/>
          </a:xfrm>
          <a:prstGeom prst="rect">
            <a:avLst/>
          </a:prstGeom>
        </p:spPr>
        <p:txBody>
          <a:bodyPr wrap="none">
            <a:spAutoFit/>
          </a:bodyPr>
          <a:lstStyle/>
          <a:p>
            <a:pPr defTabSz="685800"/>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http://www.edureka.co/pmp</a:t>
            </a:r>
          </a:p>
        </p:txBody>
      </p:sp>
    </p:spTree>
    <p:extLst>
      <p:ext uri="{BB962C8B-B14F-4D97-AF65-F5344CB8AC3E}">
        <p14:creationId xmlns:p14="http://schemas.microsoft.com/office/powerpoint/2010/main" val="4130892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685800"/>
            <a:endParaRPr sz="135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86694" y="105878"/>
            <a:ext cx="1616826" cy="2588765"/>
          </a:xfrm>
          <a:prstGeom prst="rect">
            <a:avLst/>
          </a:prstGeom>
        </p:spPr>
      </p:pic>
    </p:spTree>
    <p:extLst>
      <p:ext uri="{BB962C8B-B14F-4D97-AF65-F5344CB8AC3E}">
        <p14:creationId xmlns:p14="http://schemas.microsoft.com/office/powerpoint/2010/main" val="29947631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70493"/>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dirty="0">
                <a:solidFill>
                  <a:srgbClr val="262626"/>
                </a:solidFill>
              </a:endParaRPr>
            </a:p>
          </p:txBody>
        </p:sp>
      </p:grpSp>
    </p:spTree>
    <p:extLst>
      <p:ext uri="{BB962C8B-B14F-4D97-AF65-F5344CB8AC3E}">
        <p14:creationId xmlns:p14="http://schemas.microsoft.com/office/powerpoint/2010/main" val="27557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951926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941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3.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4.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7.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696616082"/>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6746954" y="4827842"/>
            <a:ext cx="178337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rgbClr val="0070C0"/>
                </a:solidFill>
                <a:latin typeface="Tahoma" pitchFamily="34" charset="0"/>
                <a:ea typeface="Tahoma" pitchFamily="34" charset="0"/>
                <a:cs typeface="Tahoma" pitchFamily="34" charset="0"/>
              </a:rPr>
              <a:t>www.edureka.co/MS-BI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61082345"/>
      </p:ext>
    </p:extLst>
  </p:cSld>
  <p:clrMap bg1="lt1" tx1="dk1" bg2="lt2" tx2="dk2" accent1="accent1" accent2="accent2" accent3="accent3" accent4="accent4" accent5="accent5" accent6="accent6" hlink="hlink" folHlink="folHlink"/>
  <p:sldLayoutIdLst>
    <p:sldLayoutId id="2147483677" r:id="rId1"/>
    <p:sldLayoutId id="2147483679"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7"/>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31189743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83"/>
            <a:fld id="{240D5ECE-8B49-45CD-BE81-EF81920D1969}" type="slidenum">
              <a:rPr lang="en-US" smtClean="0">
                <a:solidFill>
                  <a:srgbClr val="262626">
                    <a:tint val="75000"/>
                  </a:srgbClr>
                </a:solidFill>
              </a:rPr>
              <a:pPr defTabSz="685783"/>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6746954" y="4827842"/>
            <a:ext cx="175131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rgbClr val="0070C0"/>
                </a:solidFill>
                <a:latin typeface="Tahoma" pitchFamily="34" charset="0"/>
                <a:ea typeface="Tahoma" pitchFamily="34" charset="0"/>
                <a:cs typeface="Tahoma" pitchFamily="34" charset="0"/>
              </a:rPr>
              <a:t>www.edureka.in/MS-BI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7325595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83"/>
            <a:fld id="{240D5ECE-8B49-45CD-BE81-EF81920D1969}" type="slidenum">
              <a:rPr lang="en-US" smtClean="0">
                <a:solidFill>
                  <a:srgbClr val="262626">
                    <a:tint val="75000"/>
                  </a:srgbClr>
                </a:solidFill>
              </a:rPr>
              <a:pPr defTabSz="685783"/>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4006703"/>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9/25/2014</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7639138"/>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83"/>
            <a:fld id="{240D5ECE-8B49-45CD-BE81-EF81920D1969}" type="slidenum">
              <a:rPr lang="en-US" smtClean="0">
                <a:solidFill>
                  <a:srgbClr val="262626">
                    <a:tint val="75000"/>
                  </a:srgbClr>
                </a:solidFill>
              </a:rPr>
              <a:pPr defTabSz="685783"/>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7626210"/>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userDrawn="1"/>
        </p:nvSpPr>
        <p:spPr>
          <a:xfrm>
            <a:off x="6952696" y="4866501"/>
            <a:ext cx="217559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79924302"/>
      </p:ext>
    </p:extLst>
  </p:cSld>
  <p:clrMap bg1="lt1" tx1="dk1" bg2="lt2" tx2="dk2" accent1="accent1" accent2="accent2" accent3="accent3" accent4="accent4" accent5="accent5" accent6="accent6" hlink="hlink" folHlink="folHlink"/>
  <p:sldLayoutIdLst>
    <p:sldLayoutId id="2147483864" r:id="rId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jpeg"/><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image" Target="../media/image46.WMF"/><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WMF"/><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png"/><Relationship Id="rId7"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WMF"/><Relationship Id="rId5" Type="http://schemas.openxmlformats.org/officeDocument/2006/relationships/image" Target="../media/image61.jpeg"/><Relationship Id="rId4" Type="http://schemas.openxmlformats.org/officeDocument/2006/relationships/image" Target="../media/image3.jpeg"/><Relationship Id="rId9" Type="http://schemas.openxmlformats.org/officeDocument/2006/relationships/image" Target="../media/image63.WMF"/></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3.jpe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37.WMF"/><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3106835"/>
            <a:ext cx="7992888" cy="461665"/>
          </a:xfrm>
          <a:prstGeom prst="rect">
            <a:avLst/>
          </a:prstGeom>
          <a:noFill/>
        </p:spPr>
        <p:txBody>
          <a:bodyPr wrap="square" rtlCol="0">
            <a:spAutoFit/>
          </a:bodyPr>
          <a:lstStyle/>
          <a:p>
            <a:pPr lvl="1" algn="ctr"/>
            <a:r>
              <a:rPr lang="en-IN" sz="2400" b="1" dirty="0" smtClean="0">
                <a:latin typeface="Castellar" panose="020A0402060406010301" pitchFamily="18" charset="0"/>
              </a:rPr>
              <a:t>Introduction to MICROSOFT-BI</a:t>
            </a:r>
            <a:endParaRPr lang="en-IN" sz="2400" b="1" dirty="0">
              <a:solidFill>
                <a:srgbClr val="262626"/>
              </a:solidFill>
              <a:latin typeface="Castellar" panose="020A0402060406010301" pitchFamily="18"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691" y="300654"/>
            <a:ext cx="1751355" cy="2620480"/>
          </a:xfrm>
          <a:prstGeom prst="rect">
            <a:avLst/>
          </a:prstGeom>
        </p:spPr>
      </p:pic>
      <p:sp>
        <p:nvSpPr>
          <p:cNvPr id="7" name="Rectangle 6"/>
          <p:cNvSpPr/>
          <p:nvPr/>
        </p:nvSpPr>
        <p:spPr>
          <a:xfrm>
            <a:off x="971600" y="3939902"/>
            <a:ext cx="7632848"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N" sz="1200" dirty="0">
                <a:latin typeface="Tahoma" panose="020B0604030504040204" pitchFamily="34" charset="0"/>
                <a:ea typeface="Tahoma" panose="020B0604030504040204" pitchFamily="34" charset="0"/>
                <a:cs typeface="Tahoma" panose="020B0604030504040204" pitchFamily="34" charset="0"/>
              </a:rPr>
              <a:t>View </a:t>
            </a:r>
            <a:r>
              <a:rPr lang="en-IN" sz="1200" dirty="0" smtClean="0">
                <a:latin typeface="Tahoma" panose="020B0604030504040204" pitchFamily="34" charset="0"/>
                <a:ea typeface="Tahoma" panose="020B0604030504040204" pitchFamily="34" charset="0"/>
                <a:cs typeface="Tahoma" panose="020B0604030504040204" pitchFamily="34" charset="0"/>
              </a:rPr>
              <a:t>MSBI course </a:t>
            </a:r>
            <a:r>
              <a:rPr lang="en-IN" sz="1200" dirty="0">
                <a:latin typeface="Tahoma" panose="020B0604030504040204" pitchFamily="34" charset="0"/>
                <a:ea typeface="Tahoma" panose="020B0604030504040204" pitchFamily="34" charset="0"/>
                <a:cs typeface="Tahoma" panose="020B0604030504040204" pitchFamily="34" charset="0"/>
              </a:rPr>
              <a:t>details </a:t>
            </a:r>
            <a:r>
              <a:rPr lang="en-IN" sz="1200" dirty="0" smtClean="0">
                <a:latin typeface="Tahoma" panose="020B0604030504040204" pitchFamily="34" charset="0"/>
                <a:ea typeface="Tahoma" panose="020B0604030504040204" pitchFamily="34" charset="0"/>
                <a:cs typeface="Tahoma" panose="020B0604030504040204" pitchFamily="34" charset="0"/>
              </a:rPr>
              <a:t>at </a:t>
            </a:r>
            <a:r>
              <a:rPr lang="en-IN" sz="12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www.edureka.co/microsoft-bi</a:t>
            </a:r>
            <a:endParaRPr lang="en-IN" sz="1200" u="sng"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49498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6968" y="2157410"/>
            <a:ext cx="7857039" cy="2208227"/>
            <a:chOff x="606968" y="1774734"/>
            <a:chExt cx="7857039" cy="2208227"/>
          </a:xfrm>
        </p:grpSpPr>
        <p:pic>
          <p:nvPicPr>
            <p:cNvPr id="3" name="Picture 2"/>
            <p:cNvPicPr>
              <a:picLocks noChangeAspect="1"/>
            </p:cNvPicPr>
            <p:nvPr/>
          </p:nvPicPr>
          <p:blipFill>
            <a:blip r:embed="rId2" cstate="print"/>
            <a:stretch>
              <a:fillRect/>
            </a:stretch>
          </p:blipFill>
          <p:spPr>
            <a:xfrm>
              <a:off x="606968" y="1774734"/>
              <a:ext cx="3402012" cy="2085616"/>
            </a:xfrm>
            <a:prstGeom prst="rect">
              <a:avLst/>
            </a:prstGeom>
          </p:spPr>
        </p:pic>
        <p:pic>
          <p:nvPicPr>
            <p:cNvPr id="4" name="Picture 3"/>
            <p:cNvPicPr>
              <a:picLocks noChangeAspect="1"/>
            </p:cNvPicPr>
            <p:nvPr/>
          </p:nvPicPr>
          <p:blipFill>
            <a:blip r:embed="rId3" cstate="print">
              <a:clrChange>
                <a:clrFrom>
                  <a:srgbClr val="FFFFFF"/>
                </a:clrFrom>
                <a:clrTo>
                  <a:srgbClr val="FFFFFF">
                    <a:alpha val="0"/>
                  </a:srgbClr>
                </a:clrTo>
              </a:clrChange>
            </a:blip>
            <a:stretch>
              <a:fillRect/>
            </a:stretch>
          </p:blipFill>
          <p:spPr>
            <a:xfrm>
              <a:off x="4767272" y="1774734"/>
              <a:ext cx="3696735" cy="2208227"/>
            </a:xfrm>
            <a:prstGeom prst="rect">
              <a:avLst/>
            </a:prstGeom>
          </p:spPr>
        </p:pic>
      </p:grpSp>
      <p:sp>
        <p:nvSpPr>
          <p:cNvPr id="7" name="Rectangle 6"/>
          <p:cNvSpPr/>
          <p:nvPr/>
        </p:nvSpPr>
        <p:spPr>
          <a:xfrm>
            <a:off x="1506622" y="1524156"/>
            <a:ext cx="1409194" cy="2769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200" dirty="0">
                <a:solidFill>
                  <a:srgbClr val="262626"/>
                </a:solidFill>
                <a:latin typeface="Tahoma" pitchFamily="34" charset="0"/>
                <a:ea typeface="Tahoma" pitchFamily="34" charset="0"/>
                <a:cs typeface="Tahoma" pitchFamily="34" charset="0"/>
              </a:rPr>
              <a:t>Large BI Vendors</a:t>
            </a:r>
            <a:endParaRPr lang="en-IN" sz="1200" dirty="0"/>
          </a:p>
        </p:txBody>
      </p:sp>
      <p:sp>
        <p:nvSpPr>
          <p:cNvPr id="11"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Business Intelligence: Existing Solutions</a:t>
            </a:r>
            <a:endParaRPr lang="en-IN" sz="2600" dirty="0">
              <a:solidFill>
                <a:srgbClr val="262626"/>
              </a:solidFill>
            </a:endParaRPr>
          </a:p>
        </p:txBody>
      </p:sp>
      <p:sp>
        <p:nvSpPr>
          <p:cNvPr id="12" name="Rectangle 11"/>
          <p:cNvSpPr/>
          <p:nvPr/>
        </p:nvSpPr>
        <p:spPr>
          <a:xfrm>
            <a:off x="467544" y="882480"/>
            <a:ext cx="8305800" cy="276999"/>
          </a:xfrm>
          <a:prstGeom prst="rect">
            <a:avLst/>
          </a:prstGeom>
        </p:spPr>
        <p:txBody>
          <a:bodyPr wrap="square">
            <a:spAutoFit/>
          </a:bodyPr>
          <a:lstStyle/>
          <a:p>
            <a:pPr marL="171450" indent="-171450" defTabSz="914400">
              <a:buFont typeface="Symbol" panose="05050102010706020507" pitchFamily="18" charset="2"/>
              <a:buChar char="®"/>
            </a:pPr>
            <a:r>
              <a:rPr lang="en-IN" sz="1200" dirty="0" smtClean="0">
                <a:solidFill>
                  <a:srgbClr val="262626"/>
                </a:solidFill>
                <a:latin typeface="Tahoma" pitchFamily="34" charset="0"/>
                <a:ea typeface="Tahoma" pitchFamily="34" charset="0"/>
                <a:cs typeface="Tahoma" pitchFamily="34" charset="0"/>
              </a:rPr>
              <a:t>There </a:t>
            </a:r>
            <a:r>
              <a:rPr lang="en-IN" sz="1200" dirty="0">
                <a:solidFill>
                  <a:srgbClr val="262626"/>
                </a:solidFill>
                <a:latin typeface="Tahoma" pitchFamily="34" charset="0"/>
                <a:ea typeface="Tahoma" pitchFamily="34" charset="0"/>
                <a:cs typeface="Tahoma" pitchFamily="34" charset="0"/>
              </a:rPr>
              <a:t>are various BI vendors offering end-to-end </a:t>
            </a:r>
            <a:r>
              <a:rPr lang="en-IN" sz="1200" dirty="0" smtClean="0">
                <a:solidFill>
                  <a:srgbClr val="262626"/>
                </a:solidFill>
                <a:latin typeface="Tahoma" pitchFamily="34" charset="0"/>
                <a:ea typeface="Tahoma" pitchFamily="34" charset="0"/>
                <a:cs typeface="Tahoma" pitchFamily="34" charset="0"/>
              </a:rPr>
              <a:t>solutions </a:t>
            </a:r>
            <a:r>
              <a:rPr lang="en-IN" sz="1200" dirty="0">
                <a:solidFill>
                  <a:srgbClr val="262626"/>
                </a:solidFill>
                <a:latin typeface="Tahoma" pitchFamily="34" charset="0"/>
                <a:ea typeface="Tahoma" pitchFamily="34" charset="0"/>
                <a:cs typeface="Tahoma" pitchFamily="34" charset="0"/>
              </a:rPr>
              <a:t>in the market which can be traditionally classified as</a:t>
            </a:r>
            <a:r>
              <a:rPr lang="en-IN" sz="1200" dirty="0" smtClean="0">
                <a:solidFill>
                  <a:srgbClr val="262626"/>
                </a:solidFill>
                <a:latin typeface="Tahoma" pitchFamily="34" charset="0"/>
                <a:ea typeface="Tahoma" pitchFamily="34" charset="0"/>
                <a:cs typeface="Tahoma" pitchFamily="34" charset="0"/>
              </a:rPr>
              <a:t>:</a:t>
            </a:r>
          </a:p>
        </p:txBody>
      </p:sp>
      <p:sp>
        <p:nvSpPr>
          <p:cNvPr id="13" name="Rectangle 12"/>
          <p:cNvSpPr/>
          <p:nvPr/>
        </p:nvSpPr>
        <p:spPr>
          <a:xfrm>
            <a:off x="5652120" y="1524156"/>
            <a:ext cx="1409194" cy="2769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200" dirty="0" smtClean="0">
                <a:solidFill>
                  <a:srgbClr val="262626"/>
                </a:solidFill>
                <a:latin typeface="Tahoma" pitchFamily="34" charset="0"/>
                <a:ea typeface="Tahoma" pitchFamily="34" charset="0"/>
                <a:cs typeface="Tahoma" pitchFamily="34" charset="0"/>
              </a:rPr>
              <a:t>New Vendors</a:t>
            </a:r>
            <a:endParaRPr lang="en-IN" sz="1200" dirty="0"/>
          </a:p>
        </p:txBody>
      </p:sp>
    </p:spTree>
    <p:extLst>
      <p:ext uri="{BB962C8B-B14F-4D97-AF65-F5344CB8AC3E}">
        <p14:creationId xmlns:p14="http://schemas.microsoft.com/office/powerpoint/2010/main" val="238588153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6" name="TextBox 5"/>
          <p:cNvSpPr txBox="1"/>
          <p:nvPr/>
        </p:nvSpPr>
        <p:spPr>
          <a:xfrm>
            <a:off x="575556" y="1334954"/>
            <a:ext cx="8568952" cy="1569660"/>
          </a:xfrm>
          <a:prstGeom prst="rect">
            <a:avLst/>
          </a:prstGeom>
          <a:noFill/>
        </p:spPr>
        <p:txBody>
          <a:bodyPr wrap="square" rtlCol="0">
            <a:spAutoFit/>
          </a:bodyPr>
          <a:lstStyle/>
          <a:p>
            <a:pPr marL="102870" indent="-2857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smtClean="0">
              <a:solidFill>
                <a:prstClr val="black"/>
              </a:solidFill>
              <a:latin typeface="AdvOTf9433e2d"/>
            </a:endParaRPr>
          </a:p>
          <a:p>
            <a:endParaRPr lang="en-US" sz="1200" dirty="0" smtClean="0">
              <a:solidFill>
                <a:prstClr val="black"/>
              </a:solidFill>
              <a:latin typeface="AdvOTf9433e2d"/>
            </a:endParaRPr>
          </a:p>
          <a:p>
            <a:endParaRPr lang="en-US" sz="1200" dirty="0" smtClean="0">
              <a:solidFill>
                <a:srgbClr val="262626"/>
              </a:solidFill>
              <a:latin typeface="AdvOTf9433e2d"/>
              <a:ea typeface="Tahoma" panose="020B0604030504040204" pitchFamily="34" charset="0"/>
              <a:cs typeface="Tahoma" panose="020B0604030504040204" pitchFamily="34" charset="0"/>
            </a:endParaRPr>
          </a:p>
          <a:p>
            <a:endParaRPr lang="en-US" sz="1200" dirty="0" smtClean="0">
              <a:solidFill>
                <a:srgbClr val="262626"/>
              </a:solidFill>
              <a:latin typeface="AdvOTf9433e2d"/>
              <a:ea typeface="Tahoma" panose="020B0604030504040204" pitchFamily="34" charset="0"/>
              <a:cs typeface="Tahoma" panose="020B0604030504040204" pitchFamily="34" charset="0"/>
            </a:endParaRPr>
          </a:p>
          <a:p>
            <a:endParaRPr lang="en-US" sz="1200" dirty="0">
              <a:solidFill>
                <a:srgbClr val="262626"/>
              </a:solidFill>
              <a:latin typeface="AdvOTf9433e2d"/>
              <a:ea typeface="Tahoma" panose="020B0604030504040204" pitchFamily="34" charset="0"/>
              <a:cs typeface="Tahoma" panose="020B0604030504040204" pitchFamily="34" charset="0"/>
            </a:endParaRPr>
          </a:p>
          <a:p>
            <a:endParaRPr lang="en-US" sz="1200" dirty="0" smtClean="0">
              <a:solidFill>
                <a:srgbClr val="262626"/>
              </a:solidFill>
              <a:latin typeface="AdvOTf9433e2d"/>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395536" y="177942"/>
            <a:ext cx="3299237" cy="492443"/>
          </a:xfrm>
          <a:prstGeom prst="rect">
            <a:avLst/>
          </a:prstGeom>
          <a:noFill/>
        </p:spPr>
        <p:txBody>
          <a:bodyPr wrap="none" rtlCol="0">
            <a:spAutoFit/>
          </a:bodyPr>
          <a:lstStyle/>
          <a:p>
            <a:pPr defTabSz="685800"/>
            <a:r>
              <a:rPr lang="en-US" sz="2600" dirty="0" smtClean="0">
                <a:solidFill>
                  <a:srgbClr val="262626"/>
                </a:solidFill>
              </a:rPr>
              <a:t>Questions of Manager!</a:t>
            </a:r>
            <a:endParaRPr lang="en-IN" sz="2600" dirty="0">
              <a:solidFill>
                <a:srgbClr val="262626"/>
              </a:solidFill>
            </a:endParaRPr>
          </a:p>
        </p:txBody>
      </p:sp>
      <p:sp>
        <p:nvSpPr>
          <p:cNvPr id="2" name="Cloud"/>
          <p:cNvSpPr>
            <a:spLocks noChangeAspect="1" noEditPoints="1" noChangeArrowheads="1"/>
          </p:cNvSpPr>
          <p:nvPr/>
        </p:nvSpPr>
        <p:spPr bwMode="auto">
          <a:xfrm>
            <a:off x="674111" y="1521499"/>
            <a:ext cx="2248297" cy="101334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Show me the products with high margins</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18441" name="Picture 9" descr="C:\Program Files (x86)\Microsoft Office\MEDIA\CAGCAT10\j019581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3342" y="1768497"/>
            <a:ext cx="1750536" cy="1800686"/>
          </a:xfrm>
          <a:prstGeom prst="rect">
            <a:avLst/>
          </a:prstGeom>
          <a:noFill/>
          <a:extLst>
            <a:ext uri="{909E8E84-426E-40DD-AFC4-6F175D3DCCD1}">
              <a14:hiddenFill xmlns:a14="http://schemas.microsoft.com/office/drawing/2010/main">
                <a:solidFill>
                  <a:srgbClr val="FFFFFF"/>
                </a:solidFill>
              </a14:hiddenFill>
            </a:ext>
          </a:extLst>
        </p:spPr>
      </p:pic>
      <p:sp>
        <p:nvSpPr>
          <p:cNvPr id="14" name="Cloud"/>
          <p:cNvSpPr>
            <a:spLocks noChangeAspect="1" noEditPoints="1" noChangeArrowheads="1"/>
          </p:cNvSpPr>
          <p:nvPr/>
        </p:nvSpPr>
        <p:spPr bwMode="auto">
          <a:xfrm>
            <a:off x="5705265" y="1635560"/>
            <a:ext cx="2232588" cy="9328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Show my lowest sales among all region</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5" name="Cloud"/>
          <p:cNvSpPr>
            <a:spLocks noChangeAspect="1" noEditPoints="1" noChangeArrowheads="1"/>
          </p:cNvSpPr>
          <p:nvPr/>
        </p:nvSpPr>
        <p:spPr bwMode="auto">
          <a:xfrm>
            <a:off x="501064" y="2785819"/>
            <a:ext cx="2327726" cy="99392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Show me Top Selling products for past five years</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6" name="Cloud"/>
          <p:cNvSpPr>
            <a:spLocks noChangeAspect="1" noEditPoints="1" noChangeArrowheads="1"/>
          </p:cNvSpPr>
          <p:nvPr/>
        </p:nvSpPr>
        <p:spPr bwMode="auto">
          <a:xfrm>
            <a:off x="4860032" y="3827307"/>
            <a:ext cx="2522366" cy="103454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Increase sales by identifying customer buying pattern</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7" name="Cloud"/>
          <p:cNvSpPr>
            <a:spLocks noChangeAspect="1" noEditPoints="1" noChangeArrowheads="1"/>
          </p:cNvSpPr>
          <p:nvPr/>
        </p:nvSpPr>
        <p:spPr bwMode="auto">
          <a:xfrm>
            <a:off x="6660232" y="2579079"/>
            <a:ext cx="2216984" cy="11449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What-if bundling multiple products to increase sales </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1" name="Cloud"/>
          <p:cNvSpPr>
            <a:spLocks noChangeAspect="1" noEditPoints="1" noChangeArrowheads="1"/>
          </p:cNvSpPr>
          <p:nvPr/>
        </p:nvSpPr>
        <p:spPr bwMode="auto">
          <a:xfrm>
            <a:off x="1863707" y="3872343"/>
            <a:ext cx="2482330" cy="9316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Show me inventory trend for the past 5 years</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97116" y="894904"/>
            <a:ext cx="7498289" cy="307777"/>
          </a:xfrm>
          <a:prstGeom prst="rect">
            <a:avLst/>
          </a:prstGeom>
          <a:noFill/>
        </p:spPr>
        <p:txBody>
          <a:bodyPr wrap="square" rtlCol="0">
            <a:spAutoFit/>
          </a:bodyPr>
          <a:lstStyle/>
          <a:p>
            <a:r>
              <a:rPr lang="en-US" sz="1400" dirty="0" smtClean="0">
                <a:solidFill>
                  <a:prstClr val="black"/>
                </a:solidFill>
                <a:latin typeface="Tahoma" panose="020B0604030504040204" pitchFamily="34" charset="0"/>
                <a:ea typeface="Tahoma" panose="020B0604030504040204" pitchFamily="34" charset="0"/>
                <a:cs typeface="Tahoma" panose="020B0604030504040204" pitchFamily="34" charset="0"/>
              </a:rPr>
              <a:t>Lets say if a producer wants to know the following….</a:t>
            </a:r>
            <a:endParaRPr lang="en-IN" sz="14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677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33334717"/>
              </p:ext>
            </p:extLst>
          </p:nvPr>
        </p:nvGraphicFramePr>
        <p:xfrm>
          <a:off x="1259632" y="771550"/>
          <a:ext cx="676875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423474" y="166791"/>
            <a:ext cx="2924390" cy="492443"/>
          </a:xfrm>
          <a:prstGeom prst="rect">
            <a:avLst/>
          </a:prstGeom>
          <a:noFill/>
        </p:spPr>
        <p:txBody>
          <a:bodyPr wrap="none" rtlCol="0">
            <a:spAutoFit/>
          </a:bodyPr>
          <a:lstStyle/>
          <a:p>
            <a:pPr defTabSz="685800"/>
            <a:r>
              <a:rPr lang="en-US" sz="2600" dirty="0" smtClean="0">
                <a:solidFill>
                  <a:srgbClr val="262626"/>
                </a:solidFill>
              </a:rPr>
              <a:t>MSBI : Answer to All</a:t>
            </a:r>
            <a:endParaRPr lang="en-IN" sz="2600" dirty="0">
              <a:solidFill>
                <a:srgbClr val="262626"/>
              </a:solidFill>
            </a:endParaRPr>
          </a:p>
        </p:txBody>
      </p:sp>
      <p:pic>
        <p:nvPicPr>
          <p:cNvPr id="5" name="Picture 7" descr="edureka logol.jpg"/>
          <p:cNvPicPr>
            <a:picLocks noChangeAspect="1"/>
          </p:cNvPicPr>
          <p:nvPr/>
        </p:nvPicPr>
        <p:blipFill>
          <a:blip r:embed="rId8"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218121"/>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7" name="TextBox 6"/>
          <p:cNvSpPr txBox="1"/>
          <p:nvPr/>
        </p:nvSpPr>
        <p:spPr>
          <a:xfrm>
            <a:off x="395536" y="177942"/>
            <a:ext cx="2050113" cy="492443"/>
          </a:xfrm>
          <a:prstGeom prst="rect">
            <a:avLst/>
          </a:prstGeom>
          <a:noFill/>
        </p:spPr>
        <p:txBody>
          <a:bodyPr wrap="none" rtlCol="0">
            <a:spAutoFit/>
          </a:bodyPr>
          <a:lstStyle/>
          <a:p>
            <a:pPr defTabSz="685800"/>
            <a:r>
              <a:rPr lang="en-US" sz="2600" dirty="0" smtClean="0">
                <a:solidFill>
                  <a:srgbClr val="262626"/>
                </a:solidFill>
              </a:rPr>
              <a:t>MSDN Library</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11560" y="987574"/>
            <a:ext cx="8064896" cy="2492990"/>
          </a:xfrm>
          <a:prstGeom prst="rect">
            <a:avLst/>
          </a:prstGeom>
        </p:spPr>
        <p:txBody>
          <a:bodyPr wrap="square">
            <a:spAutoFit/>
          </a:bodyPr>
          <a:lstStyle/>
          <a:p>
            <a:pPr marL="171450" indent="-171450">
              <a:lnSpc>
                <a:spcPct val="150000"/>
              </a:lnSpc>
              <a:buFont typeface="Symbol" panose="05050102010706020507" pitchFamily="18" charset="2"/>
              <a:buChar char=""/>
            </a:pP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MSDN's primary web presence at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msdn.microsoft.com</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 is a collection of sites for the developer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team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that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provides documentation</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 information,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and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discussion which is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given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both by Microsoft and by the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team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at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large</a:t>
            </a:r>
          </a:p>
          <a:p>
            <a:pPr>
              <a:lnSpc>
                <a:spcPct val="150000"/>
              </a:lnSpc>
            </a:pPr>
            <a:endPar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Font typeface="Symbol" panose="05050102010706020507" pitchFamily="18" charset="2"/>
              <a:buChar char=""/>
            </a:pP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Currently, Microsoft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has placed emphasis on incorporation of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forums, blogs, library annotations and social bookmarking</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 to make MSDN an open dialog with the developer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team rather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than a one-way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service</a:t>
            </a:r>
          </a:p>
          <a:p>
            <a:pPr marL="171450" indent="-171450">
              <a:lnSpc>
                <a:spcPct val="150000"/>
              </a:lnSpc>
              <a:buFont typeface="Symbol" panose="05050102010706020507" pitchFamily="18" charset="2"/>
              <a:buChar char=""/>
            </a:pPr>
            <a:endPar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Font typeface="Symbol" panose="05050102010706020507" pitchFamily="18" charset="2"/>
              <a:buChar char=""/>
            </a:pPr>
            <a:r>
              <a:rPr lang="en-IN" sz="1200" dirty="0">
                <a:latin typeface="Tahoma" panose="020B0604030504040204" pitchFamily="34" charset="0"/>
                <a:ea typeface="Tahoma" panose="020B0604030504040204" pitchFamily="34" charset="0"/>
                <a:cs typeface="Tahoma" panose="020B0604030504040204" pitchFamily="34" charset="0"/>
              </a:rPr>
              <a:t>You will find well documents steps for all the features available on MSDN for reference along with several blogs available on </a:t>
            </a:r>
            <a:r>
              <a:rPr lang="en-IN" sz="1200" dirty="0" smtClean="0">
                <a:latin typeface="Tahoma" panose="020B0604030504040204" pitchFamily="34" charset="0"/>
                <a:ea typeface="Tahoma" panose="020B0604030504040204" pitchFamily="34" charset="0"/>
                <a:cs typeface="Tahoma" panose="020B0604030504040204" pitchFamily="34" charset="0"/>
              </a:rPr>
              <a:t>Business </a:t>
            </a:r>
            <a:r>
              <a:rPr lang="en-IN" sz="1200" dirty="0">
                <a:latin typeface="Tahoma" panose="020B0604030504040204" pitchFamily="34" charset="0"/>
                <a:ea typeface="Tahoma" panose="020B0604030504040204" pitchFamily="34" charset="0"/>
                <a:cs typeface="Tahoma" panose="020B0604030504040204" pitchFamily="34" charset="0"/>
              </a:rPr>
              <a:t>Intelligence which keeps you updated on latest updates and improvements</a:t>
            </a: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1884354"/>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283718"/>
            <a:ext cx="8568952" cy="584775"/>
          </a:xfrm>
          <a:prstGeom prst="rect">
            <a:avLst/>
          </a:prstGeom>
          <a:noFill/>
        </p:spPr>
        <p:txBody>
          <a:bodyPr wrap="square" rtlCol="0">
            <a:spAutoFit/>
          </a:bodyPr>
          <a:lstStyle/>
          <a:p>
            <a:pPr algn="ctr">
              <a:spcBef>
                <a:spcPct val="20000"/>
              </a:spcBef>
              <a:buSzPct val="80000"/>
            </a:pPr>
            <a:r>
              <a:rPr lang="en-US" altLang="en-US" sz="3200" b="1" dirty="0" smtClean="0">
                <a:solidFill>
                  <a:srgbClr val="0070C0"/>
                </a:solidFill>
                <a:ea typeface="Tahoma" panose="020B0604030504040204" pitchFamily="34" charset="0"/>
                <a:cs typeface="Tahoma" panose="020B0604030504040204" pitchFamily="34" charset="0"/>
              </a:rPr>
              <a:t>MSBI Architecture</a:t>
            </a:r>
            <a:endParaRPr lang="en-US" altLang="en-US" sz="3200" b="1" dirty="0">
              <a:solidFill>
                <a:srgbClr val="0070C0"/>
              </a:solidFill>
              <a:ea typeface="Tahoma" panose="020B0604030504040204" pitchFamily="34" charset="0"/>
              <a:cs typeface="Tahoma" panose="020B0604030504040204" pitchFamily="34" charset="0"/>
            </a:endParaRPr>
          </a:p>
        </p:txBody>
      </p:sp>
      <p:pic>
        <p:nvPicPr>
          <p:cNvPr id="3" name="Picture 7"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448503"/>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27" name="TextBox 26"/>
          <p:cNvSpPr txBox="1"/>
          <p:nvPr/>
        </p:nvSpPr>
        <p:spPr>
          <a:xfrm>
            <a:off x="423474" y="166791"/>
            <a:ext cx="2640403" cy="492443"/>
          </a:xfrm>
          <a:prstGeom prst="rect">
            <a:avLst/>
          </a:prstGeom>
          <a:noFill/>
        </p:spPr>
        <p:txBody>
          <a:bodyPr wrap="none" rtlCol="0">
            <a:spAutoFit/>
          </a:bodyPr>
          <a:lstStyle/>
          <a:p>
            <a:pPr defTabSz="685800"/>
            <a:r>
              <a:rPr lang="en-US" sz="2600" dirty="0" smtClean="0">
                <a:solidFill>
                  <a:srgbClr val="262626"/>
                </a:solidFill>
              </a:rPr>
              <a:t>MSBI Architecture</a:t>
            </a:r>
          </a:p>
        </p:txBody>
      </p:sp>
      <p:pic>
        <p:nvPicPr>
          <p:cNvPr id="32"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42"/>
          <p:cNvGrpSpPr/>
          <p:nvPr/>
        </p:nvGrpSpPr>
        <p:grpSpPr>
          <a:xfrm>
            <a:off x="417838" y="772017"/>
            <a:ext cx="8401201" cy="4047706"/>
            <a:chOff x="451685" y="758701"/>
            <a:chExt cx="8401201" cy="4047706"/>
          </a:xfrm>
        </p:grpSpPr>
        <p:sp>
          <p:nvSpPr>
            <p:cNvPr id="44" name="Text Box 21"/>
            <p:cNvSpPr txBox="1">
              <a:spLocks noChangeArrowheads="1"/>
            </p:cNvSpPr>
            <p:nvPr/>
          </p:nvSpPr>
          <p:spPr bwMode="gray">
            <a:xfrm>
              <a:off x="3984528" y="2997618"/>
              <a:ext cx="2514600" cy="274637"/>
            </a:xfrm>
            <a:prstGeom prst="rect">
              <a:avLst/>
            </a:prstGeom>
            <a:noFill/>
            <a:ln w="12700" cap="rnd" algn="ctr">
              <a:noFill/>
              <a:miter lim="800000"/>
              <a:headEnd/>
              <a:tailEnd/>
            </a:ln>
            <a:effectLst>
              <a:prstShdw prst="shdw17" dist="17961" dir="2700000">
                <a:srgbClr val="004D4D">
                  <a:alpha val="50000"/>
                </a:srgbClr>
              </a:prstShdw>
            </a:effectLst>
          </p:spPr>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1200" b="1" dirty="0" smtClean="0">
                  <a:solidFill>
                    <a:prstClr val="black"/>
                  </a:solidFill>
                </a:rPr>
                <a:t>OLAP</a:t>
              </a:r>
              <a:endParaRPr lang="en-US" sz="1200" dirty="0">
                <a:solidFill>
                  <a:prstClr val="black"/>
                </a:solidFill>
              </a:endParaRPr>
            </a:p>
          </p:txBody>
        </p:sp>
        <p:pic>
          <p:nvPicPr>
            <p:cNvPr id="45" name="Picture 44"/>
            <p:cNvPicPr>
              <a:picLocks noChangeAspect="1"/>
            </p:cNvPicPr>
            <p:nvPr/>
          </p:nvPicPr>
          <p:blipFill>
            <a:blip r:embed="rId4"/>
            <a:stretch>
              <a:fillRect/>
            </a:stretch>
          </p:blipFill>
          <p:spPr>
            <a:xfrm>
              <a:off x="2802391" y="3273272"/>
              <a:ext cx="897544" cy="808776"/>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18646">
              <a:off x="4326888" y="758701"/>
              <a:ext cx="707036" cy="789516"/>
            </a:xfrm>
            <a:prstGeom prst="rect">
              <a:avLst/>
            </a:prstGeom>
          </p:spPr>
        </p:pic>
        <p:sp>
          <p:nvSpPr>
            <p:cNvPr id="47" name="Text Box 14"/>
            <p:cNvSpPr txBox="1">
              <a:spLocks noChangeArrowheads="1"/>
            </p:cNvSpPr>
            <p:nvPr/>
          </p:nvSpPr>
          <p:spPr bwMode="gray">
            <a:xfrm>
              <a:off x="6063648" y="1148364"/>
              <a:ext cx="2789238" cy="246205"/>
            </a:xfrm>
            <a:prstGeom prst="rect">
              <a:avLst/>
            </a:prstGeom>
            <a:noFill/>
            <a:ln w="12700" cap="rnd" algn="ctr">
              <a:noFill/>
              <a:miter lim="800000"/>
              <a:headEnd/>
              <a:tailEnd/>
            </a:ln>
            <a:effectLst>
              <a:prstShdw prst="shdw17" dist="17961" dir="2700000">
                <a:srgbClr val="004D4D">
                  <a:alpha val="50000"/>
                </a:srgbClr>
              </a:prstShdw>
            </a:effectLst>
          </p:spPr>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10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SSRS</a:t>
              </a:r>
              <a:r>
                <a:rPr lang="en-US" sz="1000" b="1"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000" b="1" dirty="0" smtClean="0">
                  <a:latin typeface="Tahoma" panose="020B0604030504040204" pitchFamily="34" charset="0"/>
                  <a:ea typeface="Tahoma" panose="020B0604030504040204" pitchFamily="34" charset="0"/>
                  <a:cs typeface="Tahoma" panose="020B0604030504040204" pitchFamily="34" charset="0"/>
                </a:rPr>
                <a:t>-</a:t>
              </a:r>
              <a:r>
                <a:rPr lang="en-US" sz="1000" b="1"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SQL </a:t>
              </a:r>
              <a:r>
                <a:rPr lang="en-US" sz="1000" dirty="0">
                  <a:solidFill>
                    <a:prstClr val="black"/>
                  </a:solidFill>
                  <a:latin typeface="Tahoma" panose="020B0604030504040204" pitchFamily="34" charset="0"/>
                  <a:ea typeface="Tahoma" panose="020B0604030504040204" pitchFamily="34" charset="0"/>
                  <a:cs typeface="Tahoma" panose="020B0604030504040204" pitchFamily="34" charset="0"/>
                </a:rPr>
                <a:t>Server Reporting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Services</a:t>
              </a:r>
              <a:endParaRPr lang="en-US" sz="10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8" name="Text Box 16"/>
            <p:cNvSpPr txBox="1">
              <a:spLocks noChangeArrowheads="1"/>
            </p:cNvSpPr>
            <p:nvPr/>
          </p:nvSpPr>
          <p:spPr bwMode="gray">
            <a:xfrm>
              <a:off x="6057900" y="2441560"/>
              <a:ext cx="2794986" cy="246205"/>
            </a:xfrm>
            <a:prstGeom prst="rect">
              <a:avLst/>
            </a:prstGeom>
            <a:noFill/>
            <a:ln w="12700" cap="rnd" algn="ctr">
              <a:noFill/>
              <a:miter lim="800000"/>
              <a:headEnd/>
              <a:tailEnd/>
            </a:ln>
            <a:effectLst>
              <a:prstShdw prst="shdw17" dist="17961" dir="2700000">
                <a:srgbClr val="004D4D">
                  <a:alpha val="50000"/>
                </a:srgbClr>
              </a:prstShdw>
            </a:effectLst>
          </p:spPr>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10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SSAS</a:t>
              </a:r>
              <a:r>
                <a:rPr lang="en-US" sz="1000" b="1"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SQL </a:t>
              </a:r>
              <a:r>
                <a:rPr lang="en-US" sz="1000" dirty="0">
                  <a:solidFill>
                    <a:prstClr val="black"/>
                  </a:solidFill>
                  <a:latin typeface="Tahoma" panose="020B0604030504040204" pitchFamily="34" charset="0"/>
                  <a:ea typeface="Tahoma" panose="020B0604030504040204" pitchFamily="34" charset="0"/>
                  <a:cs typeface="Tahoma" panose="020B0604030504040204" pitchFamily="34" charset="0"/>
                </a:rPr>
                <a:t>Server Analysis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Services</a:t>
              </a:r>
              <a:endParaRPr lang="en-US" sz="10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9" name="Text Box 16"/>
            <p:cNvSpPr txBox="1">
              <a:spLocks noChangeArrowheads="1"/>
            </p:cNvSpPr>
            <p:nvPr/>
          </p:nvSpPr>
          <p:spPr bwMode="gray">
            <a:xfrm>
              <a:off x="6069226" y="3891094"/>
              <a:ext cx="2783660" cy="246205"/>
            </a:xfrm>
            <a:prstGeom prst="rect">
              <a:avLst/>
            </a:prstGeom>
            <a:noFill/>
            <a:ln w="12700" cap="rnd" algn="ctr">
              <a:noFill/>
              <a:miter lim="800000"/>
              <a:headEnd/>
              <a:tailEnd/>
            </a:ln>
            <a:effectLst>
              <a:prstShdw prst="shdw17" dist="17961" dir="2700000">
                <a:srgbClr val="004D4D">
                  <a:alpha val="50000"/>
                </a:srgbClr>
              </a:prstShdw>
            </a:effectLst>
          </p:spPr>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10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SSIS</a:t>
              </a:r>
              <a:r>
                <a:rPr lang="en-US" sz="1000" b="1"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SQL </a:t>
              </a:r>
              <a:r>
                <a:rPr lang="en-US" sz="1000" dirty="0">
                  <a:solidFill>
                    <a:prstClr val="black"/>
                  </a:solidFill>
                  <a:latin typeface="Tahoma" panose="020B0604030504040204" pitchFamily="34" charset="0"/>
                  <a:ea typeface="Tahoma" panose="020B0604030504040204" pitchFamily="34" charset="0"/>
                  <a:cs typeface="Tahoma" panose="020B0604030504040204" pitchFamily="34" charset="0"/>
                </a:rPr>
                <a:t>Server Integration </a:t>
              </a:r>
              <a:r>
                <a:rPr lang="en-US" sz="1000" dirty="0" smtClean="0">
                  <a:solidFill>
                    <a:prstClr val="black"/>
                  </a:solidFill>
                  <a:latin typeface="Tahoma" panose="020B0604030504040204" pitchFamily="34" charset="0"/>
                  <a:ea typeface="Tahoma" panose="020B0604030504040204" pitchFamily="34" charset="0"/>
                  <a:cs typeface="Tahoma" panose="020B0604030504040204" pitchFamily="34" charset="0"/>
                </a:rPr>
                <a:t>Services</a:t>
              </a:r>
              <a:endParaRPr lang="en-US" sz="10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4" name="Text Box 13"/>
            <p:cNvSpPr txBox="1">
              <a:spLocks noChangeArrowheads="1"/>
            </p:cNvSpPr>
            <p:nvPr/>
          </p:nvSpPr>
          <p:spPr bwMode="auto">
            <a:xfrm>
              <a:off x="451685" y="3446237"/>
              <a:ext cx="1828800" cy="30776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1400" dirty="0" smtClean="0">
                  <a:latin typeface="Calibri" pitchFamily="34" charset="0"/>
                </a:rPr>
                <a:t>Data Warehouse</a:t>
              </a:r>
              <a:endParaRPr lang="en-US" sz="1400" dirty="0">
                <a:latin typeface="Calibri" pitchFamily="34" charset="0"/>
              </a:endParaRPr>
            </a:p>
          </p:txBody>
        </p:sp>
        <p:sp>
          <p:nvSpPr>
            <p:cNvPr id="56" name="Text Box 23"/>
            <p:cNvSpPr txBox="1">
              <a:spLocks noChangeArrowheads="1"/>
            </p:cNvSpPr>
            <p:nvPr/>
          </p:nvSpPr>
          <p:spPr bwMode="auto">
            <a:xfrm>
              <a:off x="455861" y="2218121"/>
              <a:ext cx="1828800" cy="30776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1400" dirty="0" smtClean="0">
                  <a:latin typeface="Calibri" pitchFamily="34" charset="0"/>
                </a:rPr>
                <a:t>Cube</a:t>
              </a:r>
              <a:endParaRPr lang="en-US" sz="1400" dirty="0">
                <a:latin typeface="Calibri" pitchFamily="34" charset="0"/>
              </a:endParaRPr>
            </a:p>
          </p:txBody>
        </p:sp>
        <p:sp>
          <p:nvSpPr>
            <p:cNvPr id="57" name="Text Box 30"/>
            <p:cNvSpPr txBox="1">
              <a:spLocks noChangeArrowheads="1"/>
            </p:cNvSpPr>
            <p:nvPr/>
          </p:nvSpPr>
          <p:spPr bwMode="auto">
            <a:xfrm>
              <a:off x="451699" y="4353880"/>
              <a:ext cx="1828800" cy="30776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1400" dirty="0">
                  <a:latin typeface="Calibri" pitchFamily="34" charset="0"/>
                </a:rPr>
                <a:t>Data Sources</a:t>
              </a:r>
            </a:p>
          </p:txBody>
        </p:sp>
        <p:sp>
          <p:nvSpPr>
            <p:cNvPr id="58" name="Text Box 38"/>
            <p:cNvSpPr txBox="1">
              <a:spLocks noChangeArrowheads="1"/>
            </p:cNvSpPr>
            <p:nvPr/>
          </p:nvSpPr>
          <p:spPr bwMode="auto">
            <a:xfrm>
              <a:off x="451699" y="924594"/>
              <a:ext cx="1828786" cy="5232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1400" dirty="0">
                  <a:latin typeface="Calibri" pitchFamily="34" charset="0"/>
                </a:rPr>
                <a:t>Reports, </a:t>
              </a:r>
              <a:r>
                <a:rPr lang="en-US" sz="1400" dirty="0" smtClean="0">
                  <a:latin typeface="Calibri" pitchFamily="34" charset="0"/>
                </a:rPr>
                <a:t>Scorecards and Dashboard</a:t>
              </a:r>
              <a:endParaRPr lang="en-US" sz="1400" dirty="0">
                <a:latin typeface="Calibri" pitchFamily="34" charset="0"/>
              </a:endParaRPr>
            </a:p>
          </p:txBody>
        </p:sp>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4284" y="1900077"/>
              <a:ext cx="988296" cy="988296"/>
            </a:xfrm>
            <a:prstGeom prst="rect">
              <a:avLst/>
            </a:prstGeom>
          </p:spPr>
        </p:pic>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7684" y="770602"/>
              <a:ext cx="831187" cy="831187"/>
            </a:xfrm>
            <a:prstGeom prst="rect">
              <a:avLst/>
            </a:prstGeom>
          </p:spPr>
        </p:pic>
        <p:pic>
          <p:nvPicPr>
            <p:cNvPr id="61" name="Picture 60"/>
            <p:cNvPicPr>
              <a:picLocks noChangeAspect="1"/>
            </p:cNvPicPr>
            <p:nvPr/>
          </p:nvPicPr>
          <p:blipFill>
            <a:blip r:embed="rId8"/>
            <a:stretch>
              <a:fillRect/>
            </a:stretch>
          </p:blipFill>
          <p:spPr>
            <a:xfrm>
              <a:off x="3715126" y="3294428"/>
              <a:ext cx="677877" cy="735981"/>
            </a:xfrm>
            <a:prstGeom prst="rect">
              <a:avLst/>
            </a:prstGeom>
          </p:spPr>
        </p:pic>
        <p:sp>
          <p:nvSpPr>
            <p:cNvPr id="62" name="Text Box 21"/>
            <p:cNvSpPr txBox="1">
              <a:spLocks noChangeArrowheads="1"/>
            </p:cNvSpPr>
            <p:nvPr/>
          </p:nvSpPr>
          <p:spPr bwMode="gray">
            <a:xfrm>
              <a:off x="3984528" y="4047164"/>
              <a:ext cx="2514600" cy="274637"/>
            </a:xfrm>
            <a:prstGeom prst="rect">
              <a:avLst/>
            </a:prstGeom>
            <a:noFill/>
            <a:ln w="12700" cap="rnd" algn="ctr">
              <a:noFill/>
              <a:miter lim="800000"/>
              <a:headEnd/>
              <a:tailEnd/>
            </a:ln>
            <a:effectLst>
              <a:prstShdw prst="shdw17" dist="17961" dir="2700000">
                <a:srgbClr val="004D4D">
                  <a:alpha val="50000"/>
                </a:srgbClr>
              </a:prstShdw>
            </a:effectLst>
          </p:spPr>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1200" b="1" dirty="0">
                  <a:solidFill>
                    <a:prstClr val="black"/>
                  </a:solidFill>
                </a:rPr>
                <a:t>ETL</a:t>
              </a:r>
              <a:endParaRPr lang="en-US" sz="1200" dirty="0">
                <a:solidFill>
                  <a:prstClr val="black"/>
                </a:solidFill>
              </a:endParaRPr>
            </a:p>
          </p:txBody>
        </p:sp>
        <p:pic>
          <p:nvPicPr>
            <p:cNvPr id="63" name="Picture 62"/>
            <p:cNvPicPr>
              <a:picLocks noChangeAspect="1"/>
            </p:cNvPicPr>
            <p:nvPr/>
          </p:nvPicPr>
          <p:blipFill>
            <a:blip r:embed="rId9"/>
            <a:stretch>
              <a:fillRect/>
            </a:stretch>
          </p:blipFill>
          <p:spPr>
            <a:xfrm>
              <a:off x="4518755" y="3165905"/>
              <a:ext cx="816137" cy="906819"/>
            </a:xfrm>
            <a:prstGeom prst="rect">
              <a:avLst/>
            </a:prstGeom>
          </p:spPr>
        </p:pic>
        <p:pic>
          <p:nvPicPr>
            <p:cNvPr id="64" name="Picture 63"/>
            <p:cNvPicPr>
              <a:picLocks noChangeAspect="1"/>
            </p:cNvPicPr>
            <p:nvPr/>
          </p:nvPicPr>
          <p:blipFill>
            <a:blip r:embed="rId10"/>
            <a:stretch>
              <a:fillRect/>
            </a:stretch>
          </p:blipFill>
          <p:spPr>
            <a:xfrm>
              <a:off x="2684682" y="4440487"/>
              <a:ext cx="816884" cy="327543"/>
            </a:xfrm>
            <a:prstGeom prst="rect">
              <a:avLst/>
            </a:prstGeom>
          </p:spPr>
        </p:pic>
        <p:pic>
          <p:nvPicPr>
            <p:cNvPr id="65" name="Picture 64"/>
            <p:cNvPicPr>
              <a:picLocks noChangeAspect="1"/>
            </p:cNvPicPr>
            <p:nvPr/>
          </p:nvPicPr>
          <p:blipFill>
            <a:blip r:embed="rId11"/>
            <a:stretch>
              <a:fillRect/>
            </a:stretch>
          </p:blipFill>
          <p:spPr>
            <a:xfrm>
              <a:off x="3659845" y="4365424"/>
              <a:ext cx="536256" cy="440983"/>
            </a:xfrm>
            <a:prstGeom prst="rect">
              <a:avLst/>
            </a:prstGeom>
          </p:spPr>
        </p:pic>
        <p:pic>
          <p:nvPicPr>
            <p:cNvPr id="66" name="Picture 65"/>
            <p:cNvPicPr>
              <a:picLocks noChangeAspect="1"/>
            </p:cNvPicPr>
            <p:nvPr/>
          </p:nvPicPr>
          <p:blipFill>
            <a:blip r:embed="rId12"/>
            <a:stretch>
              <a:fillRect/>
            </a:stretch>
          </p:blipFill>
          <p:spPr>
            <a:xfrm>
              <a:off x="4412125" y="4409210"/>
              <a:ext cx="725954" cy="391295"/>
            </a:xfrm>
            <a:prstGeom prst="rect">
              <a:avLst/>
            </a:prstGeom>
          </p:spPr>
        </p:pic>
        <p:sp>
          <p:nvSpPr>
            <p:cNvPr id="67" name="Right Brace 66"/>
            <p:cNvSpPr/>
            <p:nvPr/>
          </p:nvSpPr>
          <p:spPr>
            <a:xfrm>
              <a:off x="5775616" y="802372"/>
              <a:ext cx="288032" cy="9786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solidFill>
                  <a:prstClr val="black"/>
                </a:solidFill>
              </a:endParaRPr>
            </a:p>
          </p:txBody>
        </p:sp>
        <p:sp>
          <p:nvSpPr>
            <p:cNvPr id="68" name="Right Brace 67"/>
            <p:cNvSpPr/>
            <p:nvPr/>
          </p:nvSpPr>
          <p:spPr>
            <a:xfrm>
              <a:off x="5775616" y="2079207"/>
              <a:ext cx="288032" cy="9786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solidFill>
                  <a:prstClr val="black"/>
                </a:solidFill>
              </a:endParaRPr>
            </a:p>
          </p:txBody>
        </p:sp>
        <p:sp>
          <p:nvSpPr>
            <p:cNvPr id="69" name="Right Brace 68"/>
            <p:cNvSpPr/>
            <p:nvPr/>
          </p:nvSpPr>
          <p:spPr>
            <a:xfrm>
              <a:off x="5781194" y="3557823"/>
              <a:ext cx="288032" cy="9786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solidFill>
                  <a:prstClr val="black"/>
                </a:solidFill>
              </a:endParaRPr>
            </a:p>
          </p:txBody>
        </p:sp>
        <p:sp>
          <p:nvSpPr>
            <p:cNvPr id="70" name="Up Arrow 69"/>
            <p:cNvSpPr/>
            <p:nvPr/>
          </p:nvSpPr>
          <p:spPr>
            <a:xfrm>
              <a:off x="3869507" y="4033066"/>
              <a:ext cx="188063" cy="26485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71" name="Up Arrow 70"/>
            <p:cNvSpPr/>
            <p:nvPr/>
          </p:nvSpPr>
          <p:spPr>
            <a:xfrm>
              <a:off x="3853785" y="2816762"/>
              <a:ext cx="188063" cy="38777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72" name="Up Arrow 71"/>
            <p:cNvSpPr/>
            <p:nvPr/>
          </p:nvSpPr>
          <p:spPr>
            <a:xfrm rot="20157069">
              <a:off x="3436568" y="1598693"/>
              <a:ext cx="206869" cy="469208"/>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73" name="Up Arrow 72"/>
            <p:cNvSpPr/>
            <p:nvPr/>
          </p:nvSpPr>
          <p:spPr>
            <a:xfrm rot="2311874">
              <a:off x="4219491" y="1602837"/>
              <a:ext cx="206869" cy="516129"/>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74" name="Up Arrow 73"/>
            <p:cNvSpPr/>
            <p:nvPr/>
          </p:nvSpPr>
          <p:spPr>
            <a:xfrm>
              <a:off x="4771274" y="1498110"/>
              <a:ext cx="106157" cy="1781821"/>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75" name="Text Box 21"/>
            <p:cNvSpPr txBox="1">
              <a:spLocks noChangeArrowheads="1"/>
            </p:cNvSpPr>
            <p:nvPr/>
          </p:nvSpPr>
          <p:spPr bwMode="gray">
            <a:xfrm>
              <a:off x="5172725" y="3374699"/>
              <a:ext cx="607552" cy="369316"/>
            </a:xfrm>
            <a:prstGeom prst="rect">
              <a:avLst/>
            </a:prstGeom>
            <a:noFill/>
            <a:ln w="12700" cap="rnd" algn="ctr">
              <a:noFill/>
              <a:miter lim="800000"/>
              <a:headEnd/>
              <a:tailEnd/>
            </a:ln>
            <a:effectLst>
              <a:prstShdw prst="shdw17" dist="17961" dir="2700000">
                <a:srgbClr val="004D4D">
                  <a:alpha val="50000"/>
                </a:srgbClr>
              </a:prstShdw>
            </a:effectLst>
          </p:spPr>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900" b="1" dirty="0">
                  <a:solidFill>
                    <a:prstClr val="black"/>
                  </a:solidFill>
                  <a:latin typeface="Tahoma" panose="020B0604030504040204" pitchFamily="34" charset="0"/>
                  <a:ea typeface="Tahoma" panose="020B0604030504040204" pitchFamily="34" charset="0"/>
                  <a:cs typeface="Tahoma" panose="020B0604030504040204" pitchFamily="34" charset="0"/>
                </a:rPr>
                <a:t>SQL </a:t>
              </a:r>
              <a:endPar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pPr marL="119063" indent="-119063" algn="ctr">
                <a:buFont typeface="Wingdings" pitchFamily="2" charset="2"/>
                <a:buNone/>
              </a:pPr>
              <a:r>
                <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Server </a:t>
              </a:r>
            </a:p>
          </p:txBody>
        </p:sp>
        <p:sp>
          <p:nvSpPr>
            <p:cNvPr id="76" name="Text Box 22"/>
            <p:cNvSpPr txBox="1">
              <a:spLocks noChangeArrowheads="1"/>
            </p:cNvSpPr>
            <p:nvPr/>
          </p:nvSpPr>
          <p:spPr bwMode="gray">
            <a:xfrm>
              <a:off x="4988189" y="4382811"/>
              <a:ext cx="859528" cy="369316"/>
            </a:xfrm>
            <a:prstGeom prst="rect">
              <a:avLst/>
            </a:prstGeom>
            <a:noFill/>
            <a:ln w="12700" cap="rnd" algn="ctr">
              <a:noFill/>
              <a:miter lim="800000"/>
              <a:headEnd/>
              <a:tailEnd/>
            </a:ln>
            <a:effectLst>
              <a:prstShdw prst="shdw17" dist="17961" dir="2700000">
                <a:srgbClr val="004D4D">
                  <a:alpha val="50000"/>
                </a:srgbClr>
              </a:prstShdw>
            </a:effectLst>
          </p:spPr>
          <p:txBody>
            <a:bodyPr wrap="square"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lgn="ctr">
                <a:buFont typeface="Wingdings" pitchFamily="2" charset="2"/>
                <a:buNone/>
              </a:pPr>
              <a:r>
                <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Databases</a:t>
              </a:r>
              <a:r>
                <a:rPr lang="en-US" sz="900" b="1" dirty="0">
                  <a:solidFill>
                    <a:prstClr val="black"/>
                  </a:solidFill>
                  <a:latin typeface="Tahoma" panose="020B0604030504040204" pitchFamily="34" charset="0"/>
                  <a:ea typeface="Tahoma" panose="020B0604030504040204" pitchFamily="34" charset="0"/>
                  <a:cs typeface="Tahoma" panose="020B0604030504040204" pitchFamily="34" charset="0"/>
                </a:rPr>
                <a:t> </a:t>
              </a:r>
              <a:endPar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pPr marL="119063" indent="-119063" algn="ctr">
                <a:buFont typeface="Wingdings" pitchFamily="2" charset="2"/>
                <a:buNone/>
              </a:pPr>
              <a:r>
                <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&amp; Files </a:t>
              </a:r>
              <a:endParaRPr lang="en-US" sz="9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7" name="Text Box 22"/>
            <p:cNvSpPr txBox="1">
              <a:spLocks noChangeArrowheads="1"/>
            </p:cNvSpPr>
            <p:nvPr/>
          </p:nvSpPr>
          <p:spPr bwMode="gray">
            <a:xfrm>
              <a:off x="5019796" y="1256728"/>
              <a:ext cx="2514600" cy="230816"/>
            </a:xfrm>
            <a:prstGeom prst="rect">
              <a:avLst/>
            </a:prstGeom>
            <a:noFill/>
            <a:ln w="12700" cap="rnd" algn="ctr">
              <a:noFill/>
              <a:miter lim="800000"/>
              <a:headEnd/>
              <a:tailEnd/>
            </a:ln>
            <a:effectLst>
              <a:prstShdw prst="shdw17" dist="17961" dir="2700000">
                <a:srgbClr val="004D4D">
                  <a:alpha val="50000"/>
                </a:srgbClr>
              </a:prstShdw>
            </a:effectLst>
          </p:spPr>
          <p:txBody>
            <a:bodyPr lIns="91422" tIns="45712" rIns="91422" bIns="45712">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9063" indent="-119063">
                <a:buFont typeface="Wingdings" pitchFamily="2" charset="2"/>
                <a:buNone/>
              </a:pPr>
              <a:r>
                <a:rPr lang="en-US" sz="9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Excel</a:t>
              </a:r>
              <a:endParaRPr lang="en-US" sz="9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79008524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735" y="2078845"/>
            <a:ext cx="1043855" cy="319820"/>
          </a:xfrm>
          <a:prstGeom prst="rect">
            <a:avLst/>
          </a:prstGeom>
        </p:spPr>
      </p:pic>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23474" y="166791"/>
            <a:ext cx="2273764" cy="492443"/>
          </a:xfrm>
          <a:prstGeom prst="rect">
            <a:avLst/>
          </a:prstGeom>
          <a:noFill/>
        </p:spPr>
        <p:txBody>
          <a:bodyPr wrap="none" rtlCol="0">
            <a:spAutoFit/>
          </a:bodyPr>
          <a:lstStyle/>
          <a:p>
            <a:pPr defTabSz="685800"/>
            <a:r>
              <a:rPr lang="en-US" sz="2600" dirty="0" smtClean="0">
                <a:solidFill>
                  <a:srgbClr val="262626"/>
                </a:solidFill>
              </a:rPr>
              <a:t>MSBI : Example</a:t>
            </a:r>
            <a:endParaRPr lang="en-IN" sz="2600" dirty="0">
              <a:solidFill>
                <a:srgbClr val="262626"/>
              </a:solidFill>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8734" y="1009532"/>
            <a:ext cx="4285398" cy="2858361"/>
          </a:xfrm>
          <a:prstGeom prst="rect">
            <a:avLst/>
          </a:prstGeom>
        </p:spPr>
      </p:pic>
      <p:pic>
        <p:nvPicPr>
          <p:cNvPr id="9" name="Picture 8"/>
          <p:cNvPicPr>
            <a:picLocks noChangeAspect="1"/>
          </p:cNvPicPr>
          <p:nvPr/>
        </p:nvPicPr>
        <p:blipFill>
          <a:blip r:embed="rId3"/>
          <a:stretch>
            <a:fillRect/>
          </a:stretch>
        </p:blipFill>
        <p:spPr>
          <a:xfrm>
            <a:off x="4412401" y="1032988"/>
            <a:ext cx="1043855" cy="319820"/>
          </a:xfrm>
          <a:prstGeom prst="rect">
            <a:avLst/>
          </a:prstGeom>
        </p:spPr>
      </p:pic>
      <p:pic>
        <p:nvPicPr>
          <p:cNvPr id="10" name="Picture 9"/>
          <p:cNvPicPr>
            <a:picLocks noChangeAspect="1"/>
          </p:cNvPicPr>
          <p:nvPr/>
        </p:nvPicPr>
        <p:blipFill>
          <a:blip r:embed="rId3"/>
          <a:stretch>
            <a:fillRect/>
          </a:stretch>
        </p:blipFill>
        <p:spPr>
          <a:xfrm>
            <a:off x="838734" y="2444442"/>
            <a:ext cx="1043855" cy="319820"/>
          </a:xfrm>
          <a:prstGeom prst="rect">
            <a:avLst/>
          </a:prstGeom>
        </p:spPr>
      </p:pic>
      <p:sp>
        <p:nvSpPr>
          <p:cNvPr id="2" name="Rectangle 1"/>
          <p:cNvSpPr/>
          <p:nvPr/>
        </p:nvSpPr>
        <p:spPr>
          <a:xfrm>
            <a:off x="755576" y="1172300"/>
            <a:ext cx="3528392" cy="1569660"/>
          </a:xfrm>
          <a:prstGeom prst="rect">
            <a:avLst/>
          </a:prstGeom>
        </p:spPr>
        <p:txBody>
          <a:bodyPr wrap="square">
            <a:spAutoFit/>
          </a:bodyPr>
          <a:lstStyle/>
          <a:p>
            <a:pPr fontAlgn="base"/>
            <a:r>
              <a:rPr lang="en-IN" sz="1200" dirty="0">
                <a:latin typeface="Tahoma" panose="020B0604030504040204" pitchFamily="34" charset="0"/>
                <a:ea typeface="Tahoma" panose="020B0604030504040204" pitchFamily="34" charset="0"/>
                <a:cs typeface="Tahoma" panose="020B0604030504040204" pitchFamily="34" charset="0"/>
              </a:rPr>
              <a:t>Let’s understand this picture by taking an example of an </a:t>
            </a:r>
            <a:r>
              <a:rPr lang="en-IN" sz="1200" dirty="0" smtClean="0">
                <a:latin typeface="Tahoma" panose="020B0604030504040204" pitchFamily="34" charset="0"/>
                <a:ea typeface="Tahoma" panose="020B0604030504040204" pitchFamily="34" charset="0"/>
                <a:cs typeface="Tahoma" panose="020B0604030504040204" pitchFamily="34" charset="0"/>
              </a:rPr>
              <a:t>organization</a:t>
            </a:r>
          </a:p>
          <a:p>
            <a:pPr fontAlgn="base"/>
            <a:endParaRPr lang="en-IN" sz="1200" dirty="0" smtClean="0">
              <a:solidFill>
                <a:srgbClr val="555555"/>
              </a:solidFill>
              <a:latin typeface="Tahoma" panose="020B0604030504040204" pitchFamily="34" charset="0"/>
              <a:ea typeface="Tahoma" panose="020B0604030504040204" pitchFamily="34" charset="0"/>
              <a:cs typeface="Tahoma" panose="020B0604030504040204" pitchFamily="34" charset="0"/>
            </a:endParaRPr>
          </a:p>
          <a:p>
            <a:pPr fontAlgn="base"/>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Let’s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take the example :- </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fontAlgn="base"/>
            <a:endParaRPr lang="en-IN" sz="1200" dirty="0">
              <a:solidFill>
                <a:srgbClr val="555555"/>
              </a:solidFill>
              <a:latin typeface="Tahoma" panose="020B0604030504040204" pitchFamily="34" charset="0"/>
              <a:ea typeface="Tahoma" panose="020B0604030504040204" pitchFamily="34" charset="0"/>
              <a:cs typeface="Tahoma" panose="020B0604030504040204" pitchFamily="34" charset="0"/>
            </a:endParaRPr>
          </a:p>
          <a:p>
            <a:pPr fontAlgn="base"/>
            <a:r>
              <a:rPr lang="en-IN" sz="1200" dirty="0" smtClean="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is one the most popular brands for apparel and accessories.</a:t>
            </a:r>
            <a:r>
              <a:rPr lang="en-IN" sz="1200" dirty="0">
                <a:latin typeface="Tahoma" panose="020B0604030504040204" pitchFamily="34" charset="0"/>
                <a:ea typeface="Tahoma" panose="020B0604030504040204" pitchFamily="34" charset="0"/>
                <a:cs typeface="Tahoma" panose="020B0604030504040204" pitchFamily="34" charset="0"/>
              </a:rPr>
              <a:t> We have outlets of  </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         </a:t>
            </a:r>
          </a:p>
          <a:p>
            <a:pPr fontAlgn="base"/>
            <a:r>
              <a:rPr lang="en-IN" sz="1200" dirty="0" smtClean="0">
                <a:latin typeface="Tahoma" panose="020B0604030504040204" pitchFamily="34" charset="0"/>
                <a:ea typeface="Tahoma" panose="020B0604030504040204" pitchFamily="34" charset="0"/>
                <a:cs typeface="Tahoma" panose="020B0604030504040204" pitchFamily="34" charset="0"/>
              </a:rPr>
              <a:t>                      in </a:t>
            </a:r>
            <a:r>
              <a:rPr lang="en-IN" sz="1200" dirty="0">
                <a:latin typeface="Tahoma" panose="020B0604030504040204" pitchFamily="34" charset="0"/>
                <a:ea typeface="Tahoma" panose="020B0604030504040204" pitchFamily="34" charset="0"/>
                <a:cs typeface="Tahoma" panose="020B0604030504040204" pitchFamily="34" charset="0"/>
              </a:rPr>
              <a:t>most parts of </a:t>
            </a:r>
            <a:r>
              <a:rPr lang="en-IN" sz="1200" dirty="0" smtClean="0">
                <a:latin typeface="Tahoma" panose="020B0604030504040204" pitchFamily="34" charset="0"/>
                <a:ea typeface="Tahoma" panose="020B0604030504040204" pitchFamily="34" charset="0"/>
                <a:cs typeface="Tahoma" panose="020B0604030504040204" pitchFamily="34" charset="0"/>
              </a:rPr>
              <a:t>World</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478137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961072"/>
            <a:ext cx="6804248" cy="830997"/>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Every outlet stores their customer data in their respective database and it’s not mandatory that every outlet is using the same </a:t>
            </a:r>
            <a:r>
              <a:rPr lang="en-IN" sz="1200" dirty="0" smtClean="0">
                <a:latin typeface="Tahoma" panose="020B0604030504040204" pitchFamily="34" charset="0"/>
                <a:ea typeface="Tahoma" panose="020B0604030504040204" pitchFamily="34" charset="0"/>
                <a:cs typeface="Tahoma" panose="020B0604030504040204" pitchFamily="34" charset="0"/>
              </a:rPr>
              <a:t>database</a:t>
            </a:r>
          </a:p>
          <a:p>
            <a:r>
              <a:rPr lang="en-IN" sz="1200" dirty="0" smtClean="0">
                <a:latin typeface="Tahoma" panose="020B0604030504040204" pitchFamily="34" charset="0"/>
                <a:ea typeface="Tahoma" panose="020B0604030504040204" pitchFamily="34" charset="0"/>
                <a:cs typeface="Tahoma" panose="020B0604030504040204" pitchFamily="34" charset="0"/>
              </a:rPr>
              <a:t>Some outlets may have SAP as their database, some might be using Oracle or some stores prefer storing their data </a:t>
            </a:r>
            <a:r>
              <a:rPr lang="en-IN"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in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simple</a:t>
            </a:r>
            <a:r>
              <a:rPr lang="en-IN"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text</a:t>
            </a:r>
            <a:r>
              <a:rPr lang="en-IN"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files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nvGrpSpPr>
          <p:cNvPr id="23" name="Group 22"/>
          <p:cNvGrpSpPr/>
          <p:nvPr/>
        </p:nvGrpSpPr>
        <p:grpSpPr>
          <a:xfrm>
            <a:off x="1403648" y="2067694"/>
            <a:ext cx="5661966" cy="2392238"/>
            <a:chOff x="1504084" y="2211710"/>
            <a:chExt cx="5661966" cy="2392238"/>
          </a:xfrm>
        </p:grpSpPr>
        <p:grpSp>
          <p:nvGrpSpPr>
            <p:cNvPr id="12" name="Group 11"/>
            <p:cNvGrpSpPr/>
            <p:nvPr/>
          </p:nvGrpSpPr>
          <p:grpSpPr>
            <a:xfrm>
              <a:off x="1504084" y="2211710"/>
              <a:ext cx="3251505" cy="2392238"/>
              <a:chOff x="1235619" y="2254754"/>
              <a:chExt cx="3251505" cy="239223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567" y="3009302"/>
                <a:ext cx="1819656" cy="1637690"/>
              </a:xfrm>
              <a:prstGeom prst="rect">
                <a:avLst/>
              </a:prstGeom>
            </p:spPr>
          </p:pic>
          <p:pic>
            <p:nvPicPr>
              <p:cNvPr id="5" name="Picture 4"/>
              <p:cNvPicPr>
                <a:picLocks noChangeAspect="1"/>
              </p:cNvPicPr>
              <p:nvPr/>
            </p:nvPicPr>
            <p:blipFill>
              <a:blip r:embed="rId3"/>
              <a:stretch>
                <a:fillRect/>
              </a:stretch>
            </p:blipFill>
            <p:spPr>
              <a:xfrm>
                <a:off x="1235619" y="2254754"/>
                <a:ext cx="2361905" cy="771429"/>
              </a:xfrm>
              <a:prstGeom prst="rect">
                <a:avLst/>
              </a:prstGeom>
            </p:spPr>
          </p:pic>
          <p:sp>
            <p:nvSpPr>
              <p:cNvPr id="9" name="Right Arrow 8"/>
              <p:cNvSpPr/>
              <p:nvPr/>
            </p:nvSpPr>
            <p:spPr>
              <a:xfrm>
                <a:off x="3701582" y="3466634"/>
                <a:ext cx="785542" cy="24620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black"/>
                  </a:solidFill>
                </a:endParaRPr>
              </a:p>
            </p:txBody>
          </p:sp>
          <p:sp>
            <p:nvSpPr>
              <p:cNvPr id="10" name="Right Arrow 9"/>
              <p:cNvSpPr/>
              <p:nvPr/>
            </p:nvSpPr>
            <p:spPr>
              <a:xfrm rot="833382">
                <a:off x="3691858" y="3862078"/>
                <a:ext cx="785542" cy="24620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black"/>
                  </a:solidFill>
                </a:endParaRPr>
              </a:p>
            </p:txBody>
          </p:sp>
          <p:sp>
            <p:nvSpPr>
              <p:cNvPr id="11" name="Right Arrow 10"/>
              <p:cNvSpPr/>
              <p:nvPr/>
            </p:nvSpPr>
            <p:spPr>
              <a:xfrm rot="20116128">
                <a:off x="3682560" y="3021882"/>
                <a:ext cx="785542" cy="24620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black"/>
                  </a:solidFill>
                </a:endParaRPr>
              </a:p>
            </p:txBody>
          </p:sp>
        </p:grpSp>
        <p:pic>
          <p:nvPicPr>
            <p:cNvPr id="16" name="Picture 15"/>
            <p:cNvPicPr>
              <a:picLocks noChangeAspect="1"/>
            </p:cNvPicPr>
            <p:nvPr/>
          </p:nvPicPr>
          <p:blipFill>
            <a:blip r:embed="rId4"/>
            <a:stretch>
              <a:fillRect/>
            </a:stretch>
          </p:blipFill>
          <p:spPr>
            <a:xfrm>
              <a:off x="5677596" y="2660471"/>
              <a:ext cx="898572" cy="360297"/>
            </a:xfrm>
            <a:prstGeom prst="rect">
              <a:avLst/>
            </a:prstGeom>
          </p:spPr>
        </p:pic>
        <p:pic>
          <p:nvPicPr>
            <p:cNvPr id="17" name="Picture 16"/>
            <p:cNvPicPr>
              <a:picLocks noChangeAspect="1"/>
            </p:cNvPicPr>
            <p:nvPr/>
          </p:nvPicPr>
          <p:blipFill>
            <a:blip r:embed="rId5"/>
            <a:stretch>
              <a:fillRect/>
            </a:stretch>
          </p:blipFill>
          <p:spPr>
            <a:xfrm>
              <a:off x="6576168" y="3191895"/>
              <a:ext cx="589882" cy="485081"/>
            </a:xfrm>
            <a:prstGeom prst="rect">
              <a:avLst/>
            </a:prstGeom>
          </p:spPr>
        </p:pic>
        <p:pic>
          <p:nvPicPr>
            <p:cNvPr id="18" name="Picture 17"/>
            <p:cNvPicPr>
              <a:picLocks noChangeAspect="1"/>
            </p:cNvPicPr>
            <p:nvPr/>
          </p:nvPicPr>
          <p:blipFill>
            <a:blip r:embed="rId6"/>
            <a:stretch>
              <a:fillRect/>
            </a:stretch>
          </p:blipFill>
          <p:spPr>
            <a:xfrm>
              <a:off x="5777619" y="3988685"/>
              <a:ext cx="798549" cy="430424"/>
            </a:xfrm>
            <a:prstGeom prst="rect">
              <a:avLst/>
            </a:prstGeom>
          </p:spPr>
        </p:pic>
        <p:sp>
          <p:nvSpPr>
            <p:cNvPr id="20" name="Can 19"/>
            <p:cNvSpPr/>
            <p:nvPr/>
          </p:nvSpPr>
          <p:spPr>
            <a:xfrm>
              <a:off x="4984211" y="2529927"/>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sp>
          <p:nvSpPr>
            <p:cNvPr id="21" name="Can 20"/>
            <p:cNvSpPr/>
            <p:nvPr/>
          </p:nvSpPr>
          <p:spPr>
            <a:xfrm>
              <a:off x="5777619" y="3214911"/>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sp>
          <p:nvSpPr>
            <p:cNvPr id="22" name="Can 21"/>
            <p:cNvSpPr/>
            <p:nvPr/>
          </p:nvSpPr>
          <p:spPr>
            <a:xfrm>
              <a:off x="4990155" y="3935780"/>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grpSp>
      <p:sp>
        <p:nvSpPr>
          <p:cNvPr id="19" name="TextBox 18"/>
          <p:cNvSpPr txBox="1"/>
          <p:nvPr/>
        </p:nvSpPr>
        <p:spPr>
          <a:xfrm>
            <a:off x="423474" y="166791"/>
            <a:ext cx="2273764" cy="492443"/>
          </a:xfrm>
          <a:prstGeom prst="rect">
            <a:avLst/>
          </a:prstGeom>
          <a:noFill/>
        </p:spPr>
        <p:txBody>
          <a:bodyPr wrap="none" rtlCol="0">
            <a:spAutoFit/>
          </a:bodyPr>
          <a:lstStyle/>
          <a:p>
            <a:pPr defTabSz="685800"/>
            <a:r>
              <a:rPr lang="en-US" sz="2600" dirty="0" smtClean="0">
                <a:solidFill>
                  <a:srgbClr val="262626"/>
                </a:solidFill>
              </a:rPr>
              <a:t>MSBI : Example</a:t>
            </a:r>
            <a:endParaRPr lang="en-IN" sz="2600" dirty="0">
              <a:solidFill>
                <a:srgbClr val="262626"/>
              </a:solidFill>
            </a:endParaRPr>
          </a:p>
        </p:txBody>
      </p:sp>
    </p:spTree>
    <p:extLst>
      <p:ext uri="{BB962C8B-B14F-4D97-AF65-F5344CB8AC3E}">
        <p14:creationId xmlns:p14="http://schemas.microsoft.com/office/powerpoint/2010/main" val="207235325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9830" y="797341"/>
            <a:ext cx="7901769" cy="1754326"/>
          </a:xfrm>
          <a:prstGeom prst="rect">
            <a:avLst/>
          </a:prstGeom>
        </p:spPr>
        <p:txBody>
          <a:bodyPr wrap="square">
            <a:spAutoFit/>
          </a:bodyPr>
          <a:lstStyle/>
          <a:p>
            <a:pPr marL="171450" indent="-171450">
              <a:lnSpc>
                <a:spcPct val="150000"/>
              </a:lnSpc>
              <a:buClr>
                <a:prstClr val="black"/>
              </a:buClr>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After storing daily data of the customers who visited                           outlet at different stores, the data is then integrated and saved into a centralized database </a:t>
            </a:r>
          </a:p>
          <a:p>
            <a:pPr marL="171450" indent="-171450">
              <a:lnSpc>
                <a:spcPct val="150000"/>
              </a:lnSpc>
              <a:buClr>
                <a:prstClr val="black"/>
              </a:buClr>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It is accomplished with OLTP component of MS SQL Server</a:t>
            </a:r>
          </a:p>
          <a:p>
            <a:pPr marL="171450" indent="-171450">
              <a:lnSpc>
                <a:spcPct val="150000"/>
              </a:lnSpc>
              <a:buClr>
                <a:prstClr val="black"/>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Integration</a:t>
            </a:r>
            <a:r>
              <a:rPr lang="en-IN" sz="1200" dirty="0" smtClean="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means merging of data from different data stores (i.e. it may be a flat file, Excel sheets, SAP, Oracle, etc.), refreshing data in data warehouses and to cleanse data (e.g. -Date format may be different for different outlet’s database, so same format is made to make it even) before loading to remove errors</a:t>
            </a:r>
          </a:p>
        </p:txBody>
      </p:sp>
      <p:pic>
        <p:nvPicPr>
          <p:cNvPr id="29" name="Picture 28"/>
          <p:cNvPicPr>
            <a:picLocks noChangeAspect="1"/>
          </p:cNvPicPr>
          <p:nvPr/>
        </p:nvPicPr>
        <p:blipFill>
          <a:blip r:embed="rId3"/>
          <a:stretch>
            <a:fillRect/>
          </a:stretch>
        </p:blipFill>
        <p:spPr>
          <a:xfrm>
            <a:off x="4332465" y="756535"/>
            <a:ext cx="1244992" cy="406631"/>
          </a:xfrm>
          <a:prstGeom prst="rect">
            <a:avLst/>
          </a:prstGeom>
        </p:spPr>
      </p:pic>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2051720" y="2715766"/>
            <a:ext cx="4923783" cy="1891894"/>
            <a:chOff x="1115616" y="2827139"/>
            <a:chExt cx="4923783" cy="1891894"/>
          </a:xfrm>
        </p:grpSpPr>
        <p:grpSp>
          <p:nvGrpSpPr>
            <p:cNvPr id="8" name="Group 7"/>
            <p:cNvGrpSpPr/>
            <p:nvPr/>
          </p:nvGrpSpPr>
          <p:grpSpPr>
            <a:xfrm>
              <a:off x="1115616" y="2827139"/>
              <a:ext cx="1460428" cy="1821816"/>
              <a:chOff x="3308209" y="2865410"/>
              <a:chExt cx="1460428" cy="1821816"/>
            </a:xfrm>
          </p:grpSpPr>
          <p:pic>
            <p:nvPicPr>
              <p:cNvPr id="10" name="Picture 9"/>
              <p:cNvPicPr>
                <a:picLocks noChangeAspect="1"/>
              </p:cNvPicPr>
              <p:nvPr/>
            </p:nvPicPr>
            <p:blipFill>
              <a:blip r:embed="rId5"/>
              <a:stretch>
                <a:fillRect/>
              </a:stretch>
            </p:blipFill>
            <p:spPr>
              <a:xfrm>
                <a:off x="3308209" y="2979406"/>
                <a:ext cx="898572" cy="352845"/>
              </a:xfrm>
              <a:prstGeom prst="rect">
                <a:avLst/>
              </a:prstGeom>
            </p:spPr>
          </p:pic>
          <p:pic>
            <p:nvPicPr>
              <p:cNvPr id="11" name="Picture 10"/>
              <p:cNvPicPr>
                <a:picLocks noChangeAspect="1"/>
              </p:cNvPicPr>
              <p:nvPr/>
            </p:nvPicPr>
            <p:blipFill>
              <a:blip r:embed="rId6"/>
              <a:stretch>
                <a:fillRect/>
              </a:stretch>
            </p:blipFill>
            <p:spPr>
              <a:xfrm>
                <a:off x="3462553" y="3522716"/>
                <a:ext cx="589882" cy="485081"/>
              </a:xfrm>
              <a:prstGeom prst="rect">
                <a:avLst/>
              </a:prstGeom>
            </p:spPr>
          </p:pic>
          <p:pic>
            <p:nvPicPr>
              <p:cNvPr id="12" name="Picture 11"/>
              <p:cNvPicPr>
                <a:picLocks noChangeAspect="1"/>
              </p:cNvPicPr>
              <p:nvPr/>
            </p:nvPicPr>
            <p:blipFill>
              <a:blip r:embed="rId7"/>
              <a:stretch>
                <a:fillRect/>
              </a:stretch>
            </p:blipFill>
            <p:spPr>
              <a:xfrm>
                <a:off x="3358220" y="4184445"/>
                <a:ext cx="798549" cy="430424"/>
              </a:xfrm>
              <a:prstGeom prst="rect">
                <a:avLst/>
              </a:prstGeom>
            </p:spPr>
          </p:pic>
          <p:sp>
            <p:nvSpPr>
              <p:cNvPr id="13" name="Can 12"/>
              <p:cNvSpPr/>
              <p:nvPr/>
            </p:nvSpPr>
            <p:spPr>
              <a:xfrm>
                <a:off x="4207396" y="2865410"/>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sp>
            <p:nvSpPr>
              <p:cNvPr id="14" name="Can 13"/>
              <p:cNvSpPr/>
              <p:nvPr/>
            </p:nvSpPr>
            <p:spPr>
              <a:xfrm>
                <a:off x="4206781" y="3508201"/>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sp>
            <p:nvSpPr>
              <p:cNvPr id="15" name="Can 14"/>
              <p:cNvSpPr/>
              <p:nvPr/>
            </p:nvSpPr>
            <p:spPr>
              <a:xfrm>
                <a:off x="4206781" y="4150992"/>
                <a:ext cx="561241" cy="53623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white"/>
                  </a:solidFill>
                </a:endParaRPr>
              </a:p>
            </p:txBody>
          </p:sp>
        </p:gr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9199" y="2918833"/>
              <a:ext cx="1800200" cy="1800200"/>
            </a:xfrm>
            <a:prstGeom prst="rect">
              <a:avLst/>
            </a:prstGeom>
          </p:spPr>
        </p:pic>
        <p:sp>
          <p:nvSpPr>
            <p:cNvPr id="23" name="Right Arrow 22"/>
            <p:cNvSpPr/>
            <p:nvPr/>
          </p:nvSpPr>
          <p:spPr>
            <a:xfrm>
              <a:off x="3131840" y="3614944"/>
              <a:ext cx="785542" cy="24620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black"/>
                </a:solidFill>
              </a:endParaRPr>
            </a:p>
          </p:txBody>
        </p:sp>
        <p:sp>
          <p:nvSpPr>
            <p:cNvPr id="22" name="TextBox 21"/>
            <p:cNvSpPr txBox="1"/>
            <p:nvPr/>
          </p:nvSpPr>
          <p:spPr>
            <a:xfrm>
              <a:off x="3131840" y="3147814"/>
              <a:ext cx="720080" cy="369332"/>
            </a:xfrm>
            <a:prstGeom prst="rect">
              <a:avLst/>
            </a:prstGeom>
            <a:noFill/>
          </p:spPr>
          <p:txBody>
            <a:bodyPr wrap="square" rtlCol="0">
              <a:spAutoFit/>
            </a:bodyPr>
            <a:lstStyle/>
            <a:p>
              <a:r>
                <a:rPr lang="en-US" dirty="0" smtClean="0">
                  <a:solidFill>
                    <a:prstClr val="black"/>
                  </a:solidFill>
                </a:rPr>
                <a:t>OLTP</a:t>
              </a:r>
              <a:endParaRPr lang="en-IN" dirty="0">
                <a:solidFill>
                  <a:prstClr val="black"/>
                </a:solidFill>
              </a:endParaRPr>
            </a:p>
          </p:txBody>
        </p:sp>
      </p:grpSp>
      <p:sp>
        <p:nvSpPr>
          <p:cNvPr id="26" name="TextBox 25"/>
          <p:cNvSpPr txBox="1"/>
          <p:nvPr/>
        </p:nvSpPr>
        <p:spPr>
          <a:xfrm>
            <a:off x="395536" y="155640"/>
            <a:ext cx="5257273" cy="523220"/>
          </a:xfrm>
          <a:prstGeom prst="rect">
            <a:avLst/>
          </a:prstGeom>
          <a:noFill/>
        </p:spPr>
        <p:txBody>
          <a:bodyPr wrap="none" rtlCol="0">
            <a:spAutoFit/>
          </a:bodyPr>
          <a:lstStyle/>
          <a:p>
            <a:pPr defTabSz="685800"/>
            <a:r>
              <a:rPr lang="en-US" sz="2800" dirty="0" smtClean="0">
                <a:solidFill>
                  <a:prstClr val="black"/>
                </a:solidFill>
              </a:rPr>
              <a:t>Phase 1: SSIS [Integration Services]</a:t>
            </a:r>
            <a:endParaRPr lang="en-IN" sz="2600" dirty="0">
              <a:solidFill>
                <a:srgbClr val="262626"/>
              </a:solidFill>
            </a:endParaRPr>
          </a:p>
        </p:txBody>
      </p:sp>
    </p:spTree>
    <p:extLst>
      <p:ext uri="{BB962C8B-B14F-4D97-AF65-F5344CB8AC3E}">
        <p14:creationId xmlns:p14="http://schemas.microsoft.com/office/powerpoint/2010/main" val="2244170896"/>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09830" y="791734"/>
            <a:ext cx="8136904" cy="2308324"/>
          </a:xfrm>
          <a:prstGeom prst="rect">
            <a:avLst/>
          </a:prstGeom>
        </p:spPr>
        <p:txBody>
          <a:bodyPr wrap="square">
            <a:spAutoFit/>
          </a:bodyPr>
          <a:lstStyle/>
          <a:p>
            <a:pPr marL="171450" indent="-171450">
              <a:lnSpc>
                <a:spcPct val="150000"/>
              </a:lnSpc>
              <a:buClr>
                <a:prstClr val="black"/>
              </a:buClr>
              <a:buFont typeface="Symbol" panose="05050102010706020507" pitchFamily="18" charset="2"/>
              <a:buChar char=""/>
            </a:pPr>
            <a:r>
              <a:rPr lang="en-IN" sz="1200" dirty="0">
                <a:latin typeface="Tahoma" panose="020B0604030504040204" pitchFamily="34" charset="0"/>
                <a:ea typeface="Tahoma" panose="020B0604030504040204" pitchFamily="34" charset="0"/>
                <a:cs typeface="Tahoma" panose="020B0604030504040204" pitchFamily="34" charset="0"/>
              </a:rPr>
              <a:t>Next step is to </a:t>
            </a:r>
            <a:r>
              <a:rPr lang="en-IN" sz="1200" dirty="0" smtClean="0">
                <a:latin typeface="Tahoma" panose="020B0604030504040204" pitchFamily="34" charset="0"/>
                <a:ea typeface="Tahoma" panose="020B0604030504040204" pitchFamily="34" charset="0"/>
                <a:cs typeface="Tahoma" panose="020B0604030504040204" pitchFamily="34" charset="0"/>
              </a:rPr>
              <a:t>analyse</a:t>
            </a:r>
            <a:r>
              <a:rPr lang="en-IN" sz="1200" dirty="0">
                <a:latin typeface="Tahoma" panose="020B0604030504040204" pitchFamily="34" charset="0"/>
                <a:ea typeface="Tahoma" panose="020B0604030504040204" pitchFamily="34" charset="0"/>
                <a:cs typeface="Tahoma" panose="020B0604030504040204" pitchFamily="34" charset="0"/>
              </a:rPr>
              <a:t> the stored centralized </a:t>
            </a:r>
            <a:r>
              <a:rPr lang="en-IN" sz="1200" dirty="0" smtClean="0">
                <a:latin typeface="Tahoma" panose="020B0604030504040204" pitchFamily="34" charset="0"/>
                <a:ea typeface="Tahoma" panose="020B0604030504040204" pitchFamily="34" charset="0"/>
                <a:cs typeface="Tahoma" panose="020B0604030504040204" pitchFamily="34" charset="0"/>
              </a:rPr>
              <a:t>data where in data</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is divided </a:t>
            </a:r>
            <a:r>
              <a:rPr lang="en-IN" sz="1200" dirty="0">
                <a:latin typeface="Tahoma" panose="020B0604030504040204" pitchFamily="34" charset="0"/>
                <a:ea typeface="Tahoma" panose="020B0604030504040204" pitchFamily="34" charset="0"/>
                <a:cs typeface="Tahoma" panose="020B0604030504040204" pitchFamily="34" charset="0"/>
              </a:rPr>
              <a:t>into</a:t>
            </a:r>
            <a:r>
              <a:rPr lang="en-IN" sz="1200" dirty="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Data Marts</a:t>
            </a:r>
            <a:r>
              <a:rPr lang="en-IN" sz="1200" dirty="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on which analytic process is </a:t>
            </a:r>
            <a:r>
              <a:rPr lang="en-IN" sz="1200" dirty="0" smtClean="0">
                <a:latin typeface="Tahoma" panose="020B0604030504040204" pitchFamily="34" charset="0"/>
                <a:ea typeface="Tahoma" panose="020B0604030504040204" pitchFamily="34" charset="0"/>
                <a:cs typeface="Tahoma" panose="020B0604030504040204" pitchFamily="34" charset="0"/>
              </a:rPr>
              <a:t>done</a:t>
            </a:r>
          </a:p>
          <a:p>
            <a:pPr marL="171450" indent="-171450">
              <a:lnSpc>
                <a:spcPct val="150000"/>
              </a:lnSpc>
              <a:buClr>
                <a:prstClr val="black"/>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Analysis</a:t>
            </a:r>
            <a:r>
              <a:rPr lang="en-IN" sz="1200" dirty="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services use OLAP (Online Analytical Processing</a:t>
            </a:r>
            <a:r>
              <a:rPr lang="en-IN" sz="1200" dirty="0" smtClean="0">
                <a:latin typeface="Tahoma" panose="020B0604030504040204" pitchFamily="34" charset="0"/>
                <a:ea typeface="Tahoma" panose="020B0604030504040204" pitchFamily="34" charset="0"/>
                <a:cs typeface="Tahoma" panose="020B0604030504040204" pitchFamily="34" charset="0"/>
              </a:rPr>
              <a:t>) component </a:t>
            </a:r>
            <a:r>
              <a:rPr lang="en-IN" sz="1200" dirty="0">
                <a:latin typeface="Tahoma" panose="020B0604030504040204" pitchFamily="34" charset="0"/>
                <a:ea typeface="Tahoma" panose="020B0604030504040204" pitchFamily="34" charset="0"/>
                <a:cs typeface="Tahoma" panose="020B0604030504040204" pitchFamily="34" charset="0"/>
              </a:rPr>
              <a:t>and data mining </a:t>
            </a:r>
            <a:r>
              <a:rPr lang="en-IN" sz="1200" dirty="0" smtClean="0">
                <a:latin typeface="Tahoma" panose="020B0604030504040204" pitchFamily="34" charset="0"/>
                <a:ea typeface="Tahoma" panose="020B0604030504040204" pitchFamily="34" charset="0"/>
                <a:cs typeface="Tahoma" panose="020B0604030504040204" pitchFamily="34" charset="0"/>
              </a:rPr>
              <a:t>capabilities which as a result gives</a:t>
            </a:r>
            <a:r>
              <a:rPr lang="en-IN" sz="1200" dirty="0" smtClean="0">
                <a:solidFill>
                  <a:srgbClr val="555555"/>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multi-dimensional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structures </a:t>
            </a:r>
            <a:r>
              <a:rPr lang="en-IN" sz="1200" dirty="0">
                <a:latin typeface="Tahoma" panose="020B0604030504040204" pitchFamily="34" charset="0"/>
                <a:ea typeface="Tahoma" panose="020B0604030504040204" pitchFamily="34" charset="0"/>
                <a:cs typeface="Tahoma" panose="020B0604030504040204" pitchFamily="34" charset="0"/>
              </a:rPr>
              <a:t>called</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CUBES</a:t>
            </a:r>
            <a:r>
              <a:rPr lang="en-IN" sz="12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to </a:t>
            </a:r>
            <a:r>
              <a:rPr lang="en-IN" sz="1200" dirty="0" smtClean="0">
                <a:latin typeface="Tahoma" panose="020B0604030504040204" pitchFamily="34" charset="0"/>
                <a:ea typeface="Tahoma" panose="020B0604030504040204" pitchFamily="34" charset="0"/>
                <a:cs typeface="Tahoma" panose="020B0604030504040204" pitchFamily="34" charset="0"/>
              </a:rPr>
              <a:t>pre-calculate </a:t>
            </a:r>
            <a:r>
              <a:rPr lang="en-IN" sz="1200" dirty="0">
                <a:latin typeface="Tahoma" panose="020B0604030504040204" pitchFamily="34" charset="0"/>
                <a:ea typeface="Tahoma" panose="020B0604030504040204" pitchFamily="34" charset="0"/>
                <a:cs typeface="Tahoma" panose="020B0604030504040204" pitchFamily="34" charset="0"/>
              </a:rPr>
              <a:t>and store complex aggregations, and also to build mining models to perform data analysis which helps </a:t>
            </a:r>
            <a:r>
              <a:rPr lang="en-IN" sz="1200" dirty="0" smtClean="0">
                <a:latin typeface="Tahoma" panose="020B0604030504040204" pitchFamily="34" charset="0"/>
                <a:ea typeface="Tahoma" panose="020B0604030504040204" pitchFamily="34" charset="0"/>
                <a:cs typeface="Tahoma" panose="020B0604030504040204" pitchFamily="34" charset="0"/>
              </a:rPr>
              <a:t>in identifying valuable </a:t>
            </a:r>
            <a:r>
              <a:rPr lang="en-IN" sz="1200" dirty="0">
                <a:latin typeface="Tahoma" panose="020B0604030504040204" pitchFamily="34" charset="0"/>
                <a:ea typeface="Tahoma" panose="020B0604030504040204" pitchFamily="34" charset="0"/>
                <a:cs typeface="Tahoma" panose="020B0604030504040204" pitchFamily="34" charset="0"/>
              </a:rPr>
              <a:t>information like what are the recent trends, patterns, dislikes of </a:t>
            </a:r>
            <a:r>
              <a:rPr lang="en-IN" sz="1200" dirty="0" smtClean="0">
                <a:latin typeface="Tahoma" panose="020B0604030504040204" pitchFamily="34" charset="0"/>
                <a:ea typeface="Tahoma" panose="020B0604030504040204" pitchFamily="34" charset="0"/>
                <a:cs typeface="Tahoma" panose="020B0604030504040204" pitchFamily="34" charset="0"/>
              </a:rPr>
              <a:t>customers</a:t>
            </a:r>
          </a:p>
          <a:p>
            <a:pPr marL="171450" indent="-171450">
              <a:lnSpc>
                <a:spcPct val="150000"/>
              </a:lnSpc>
              <a:buClr>
                <a:prstClr val="black"/>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Business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IN" sz="1200" dirty="0">
                <a:latin typeface="Tahoma" panose="020B0604030504040204" pitchFamily="34" charset="0"/>
                <a:ea typeface="Tahoma" panose="020B0604030504040204" pitchFamily="34" charset="0"/>
                <a:cs typeface="Tahoma" panose="020B0604030504040204" pitchFamily="34" charset="0"/>
              </a:rPr>
              <a:t> then perform data mining function on multi dimensional cube structure to look data from different </a:t>
            </a:r>
            <a:r>
              <a:rPr lang="en-IN" sz="1200" dirty="0" smtClean="0">
                <a:latin typeface="Tahoma" panose="020B0604030504040204" pitchFamily="34" charset="0"/>
                <a:ea typeface="Tahoma" panose="020B0604030504040204" pitchFamily="34" charset="0"/>
                <a:cs typeface="Tahoma" panose="020B0604030504040204" pitchFamily="34" charset="0"/>
              </a:rPr>
              <a:t>perspectives</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395536" y="155640"/>
            <a:ext cx="4938147" cy="523220"/>
          </a:xfrm>
          <a:prstGeom prst="rect">
            <a:avLst/>
          </a:prstGeom>
          <a:noFill/>
        </p:spPr>
        <p:txBody>
          <a:bodyPr wrap="none" rtlCol="0">
            <a:spAutoFit/>
          </a:bodyPr>
          <a:lstStyle/>
          <a:p>
            <a:pPr defTabSz="685800"/>
            <a:r>
              <a:rPr lang="en-US" sz="2800" dirty="0" smtClean="0">
                <a:solidFill>
                  <a:prstClr val="black"/>
                </a:solidFill>
              </a:rPr>
              <a:t>Phase 2: SSAS [Analysis Services]</a:t>
            </a:r>
            <a:endParaRPr lang="en-IN" sz="2600" dirty="0">
              <a:solidFill>
                <a:srgbClr val="262626"/>
              </a:solidFill>
            </a:endParaRPr>
          </a:p>
        </p:txBody>
      </p:sp>
      <p:grpSp>
        <p:nvGrpSpPr>
          <p:cNvPr id="11" name="Group 10"/>
          <p:cNvGrpSpPr/>
          <p:nvPr/>
        </p:nvGrpSpPr>
        <p:grpSpPr>
          <a:xfrm>
            <a:off x="1842592" y="2787774"/>
            <a:ext cx="5464522" cy="2105684"/>
            <a:chOff x="1475656" y="2355726"/>
            <a:chExt cx="5573315" cy="2304256"/>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5656" y="2787774"/>
              <a:ext cx="1872208" cy="187220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838" y="2355726"/>
              <a:ext cx="2304256" cy="2304256"/>
            </a:xfrm>
            <a:prstGeom prst="rect">
              <a:avLst/>
            </a:prstGeom>
          </p:spPr>
        </p:pic>
        <p:sp>
          <p:nvSpPr>
            <p:cNvPr id="9" name="Right Arrow 8"/>
            <p:cNvSpPr/>
            <p:nvPr/>
          </p:nvSpPr>
          <p:spPr>
            <a:xfrm>
              <a:off x="3707904" y="3435846"/>
              <a:ext cx="720080" cy="2880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white"/>
                </a:solidFill>
              </a:endParaRPr>
            </a:p>
          </p:txBody>
        </p:sp>
        <p:sp>
          <p:nvSpPr>
            <p:cNvPr id="10" name="Rectangle 9"/>
            <p:cNvSpPr/>
            <p:nvPr/>
          </p:nvSpPr>
          <p:spPr>
            <a:xfrm>
              <a:off x="4558338" y="4346070"/>
              <a:ext cx="2490633" cy="303121"/>
            </a:xfrm>
            <a:prstGeom prst="rect">
              <a:avLst/>
            </a:prstGeom>
          </p:spPr>
          <p:txBody>
            <a:bodyPr wrap="none">
              <a:spAutoFit/>
            </a:bodyPr>
            <a:lstStyle/>
            <a:p>
              <a:r>
                <a:rPr lang="en-IN" sz="1200" dirty="0" smtClean="0">
                  <a:latin typeface="Tahoma" panose="020B0604030504040204" pitchFamily="34" charset="0"/>
                  <a:ea typeface="Tahoma" panose="020B0604030504040204" pitchFamily="34" charset="0"/>
                  <a:cs typeface="Tahoma" panose="020B0604030504040204" pitchFamily="34" charset="0"/>
                </a:rPr>
                <a:t>Multi </a:t>
              </a:r>
              <a:r>
                <a:rPr lang="en-IN" sz="1200" dirty="0">
                  <a:latin typeface="Tahoma" panose="020B0604030504040204" pitchFamily="34" charset="0"/>
                  <a:ea typeface="Tahoma" panose="020B0604030504040204" pitchFamily="34" charset="0"/>
                  <a:cs typeface="Tahoma" panose="020B0604030504040204" pitchFamily="34" charset="0"/>
                </a:rPr>
                <a:t>Dimensional </a:t>
              </a:r>
              <a:r>
                <a:rPr lang="en-IN" sz="1200" dirty="0" smtClean="0">
                  <a:latin typeface="Tahoma" panose="020B0604030504040204" pitchFamily="34" charset="0"/>
                  <a:ea typeface="Tahoma" panose="020B0604030504040204" pitchFamily="34" charset="0"/>
                  <a:cs typeface="Tahoma" panose="020B0604030504040204" pitchFamily="34" charset="0"/>
                </a:rPr>
                <a:t>analysis: CUBE</a:t>
              </a:r>
              <a:endParaRPr lang="en-IN" sz="1200" dirty="0"/>
            </a:p>
          </p:txBody>
        </p:sp>
        <p:sp>
          <p:nvSpPr>
            <p:cNvPr id="12" name="TextBox 11"/>
            <p:cNvSpPr txBox="1"/>
            <p:nvPr/>
          </p:nvSpPr>
          <p:spPr>
            <a:xfrm>
              <a:off x="3707904" y="2989181"/>
              <a:ext cx="720080" cy="369332"/>
            </a:xfrm>
            <a:prstGeom prst="rect">
              <a:avLst/>
            </a:prstGeom>
            <a:noFill/>
          </p:spPr>
          <p:txBody>
            <a:bodyPr wrap="square" rtlCol="0">
              <a:spAutoFit/>
            </a:bodyPr>
            <a:lstStyle/>
            <a:p>
              <a:r>
                <a:rPr lang="en-US" dirty="0" smtClean="0">
                  <a:solidFill>
                    <a:prstClr val="black"/>
                  </a:solidFill>
                </a:rPr>
                <a:t>OLAP</a:t>
              </a:r>
              <a:endParaRPr lang="en-IN" dirty="0">
                <a:solidFill>
                  <a:prstClr val="black"/>
                </a:solidFill>
              </a:endParaRPr>
            </a:p>
          </p:txBody>
        </p:sp>
      </p:grpSp>
    </p:spTree>
    <p:extLst>
      <p:ext uri="{BB962C8B-B14F-4D97-AF65-F5344CB8AC3E}">
        <p14:creationId xmlns:p14="http://schemas.microsoft.com/office/powerpoint/2010/main" val="68175627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69728" y="154425"/>
            <a:ext cx="5497672" cy="614059"/>
          </a:xfrm>
          <a:prstGeom prst="rect">
            <a:avLst/>
          </a:prstGeom>
        </p:spPr>
        <p:txBody>
          <a:bodyPr>
            <a:norm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smtClean="0">
                <a:solidFill>
                  <a:srgbClr val="262626"/>
                </a:solidFill>
              </a:rPr>
              <a:t>How it Works?</a:t>
            </a:r>
            <a:endParaRPr lang="en-IN" sz="2600" dirty="0">
              <a:solidFill>
                <a:srgbClr val="262626"/>
              </a:solidFill>
            </a:endParaRPr>
          </a:p>
        </p:txBody>
      </p:sp>
    </p:spTree>
    <p:extLst>
      <p:ext uri="{BB962C8B-B14F-4D97-AF65-F5344CB8AC3E}">
        <p14:creationId xmlns:p14="http://schemas.microsoft.com/office/powerpoint/2010/main" val="4121531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76056" y="1427617"/>
            <a:ext cx="1368152" cy="446856"/>
          </a:xfrm>
          <a:prstGeom prst="rect">
            <a:avLst/>
          </a:prstGeom>
        </p:spPr>
      </p:pic>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95536" y="155640"/>
            <a:ext cx="5179944" cy="523220"/>
          </a:xfrm>
          <a:prstGeom prst="rect">
            <a:avLst/>
          </a:prstGeom>
          <a:noFill/>
        </p:spPr>
        <p:txBody>
          <a:bodyPr wrap="none" rtlCol="0">
            <a:spAutoFit/>
          </a:bodyPr>
          <a:lstStyle/>
          <a:p>
            <a:pPr defTabSz="685800"/>
            <a:r>
              <a:rPr lang="en-US" sz="2800" dirty="0" smtClean="0">
                <a:solidFill>
                  <a:prstClr val="black"/>
                </a:solidFill>
              </a:rPr>
              <a:t>Phase 3: SSRS [Reporting Services]</a:t>
            </a:r>
            <a:endParaRPr lang="en-IN" sz="2600" dirty="0">
              <a:solidFill>
                <a:srgbClr val="262626"/>
              </a:solidFill>
            </a:endParaRPr>
          </a:p>
        </p:txBody>
      </p:sp>
      <p:grpSp>
        <p:nvGrpSpPr>
          <p:cNvPr id="21" name="Group 20"/>
          <p:cNvGrpSpPr/>
          <p:nvPr/>
        </p:nvGrpSpPr>
        <p:grpSpPr>
          <a:xfrm>
            <a:off x="537115" y="2329956"/>
            <a:ext cx="7781737" cy="2400659"/>
            <a:chOff x="462671" y="2404503"/>
            <a:chExt cx="8004417" cy="2471686"/>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71" y="2456863"/>
              <a:ext cx="2259276" cy="210568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218646">
              <a:off x="5286164" y="3693748"/>
              <a:ext cx="756014" cy="84420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09084" y="2939485"/>
              <a:ext cx="1028140" cy="1028140"/>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0987" y="2404503"/>
              <a:ext cx="932517" cy="81032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55944" y="2678667"/>
              <a:ext cx="1311144" cy="1446114"/>
            </a:xfrm>
            <a:prstGeom prst="rect">
              <a:avLst/>
            </a:prstGeom>
          </p:spPr>
        </p:pic>
        <p:sp>
          <p:nvSpPr>
            <p:cNvPr id="15" name="Right Arrow 14"/>
            <p:cNvSpPr/>
            <p:nvPr/>
          </p:nvSpPr>
          <p:spPr>
            <a:xfrm>
              <a:off x="2645965" y="3256979"/>
              <a:ext cx="607515" cy="22608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white"/>
                </a:solidFill>
              </a:endParaRPr>
            </a:p>
          </p:txBody>
        </p:sp>
        <p:sp>
          <p:nvSpPr>
            <p:cNvPr id="17" name="Right Arrow 16"/>
            <p:cNvSpPr/>
            <p:nvPr/>
          </p:nvSpPr>
          <p:spPr>
            <a:xfrm rot="19768385">
              <a:off x="4477035" y="2985021"/>
              <a:ext cx="607515" cy="22608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white"/>
                </a:solidFill>
              </a:endParaRPr>
            </a:p>
          </p:txBody>
        </p:sp>
        <p:sp>
          <p:nvSpPr>
            <p:cNvPr id="18" name="Right Arrow 17"/>
            <p:cNvSpPr/>
            <p:nvPr/>
          </p:nvSpPr>
          <p:spPr>
            <a:xfrm rot="1646593">
              <a:off x="4483774" y="3747826"/>
              <a:ext cx="607515" cy="22608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white"/>
                </a:solidFill>
              </a:endParaRPr>
            </a:p>
          </p:txBody>
        </p:sp>
        <p:sp>
          <p:nvSpPr>
            <p:cNvPr id="20" name="Right Arrow 19"/>
            <p:cNvSpPr/>
            <p:nvPr/>
          </p:nvSpPr>
          <p:spPr>
            <a:xfrm>
              <a:off x="6353774" y="3323234"/>
              <a:ext cx="607515" cy="22608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prstClr val="white"/>
                </a:solidFill>
              </a:endParaRPr>
            </a:p>
          </p:txBody>
        </p:sp>
        <p:sp>
          <p:nvSpPr>
            <p:cNvPr id="19" name="TextBox 18"/>
            <p:cNvSpPr txBox="1"/>
            <p:nvPr/>
          </p:nvSpPr>
          <p:spPr>
            <a:xfrm>
              <a:off x="692033" y="4339768"/>
              <a:ext cx="1440160"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Cubes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p:cNvSpPr txBox="1"/>
            <p:nvPr/>
          </p:nvSpPr>
          <p:spPr>
            <a:xfrm>
              <a:off x="3250233" y="3955315"/>
              <a:ext cx="1440160"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Mining</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4999000" y="4599190"/>
              <a:ext cx="1440160"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Reports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5" name="TextBox 24"/>
          <p:cNvSpPr txBox="1"/>
          <p:nvPr/>
        </p:nvSpPr>
        <p:spPr>
          <a:xfrm>
            <a:off x="6772355" y="4006282"/>
            <a:ext cx="1400095"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Success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497408" y="860637"/>
            <a:ext cx="8270289" cy="1384995"/>
          </a:xfrm>
          <a:prstGeom prst="rect">
            <a:avLst/>
          </a:prstGeom>
        </p:spPr>
        <p:txBody>
          <a:bodyPr wrap="square">
            <a:spAutoFit/>
          </a:bodyPr>
          <a:lstStyle/>
          <a:p>
            <a:pPr marL="171450" indent="-171450">
              <a:buClr>
                <a:prstClr val="black"/>
              </a:buClr>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To gain insights about the analysis, we need get the data </a:t>
            </a:r>
            <a:r>
              <a:rPr lang="en-IN" sz="1200" dirty="0">
                <a:latin typeface="Tahoma" panose="020B0604030504040204" pitchFamily="34" charset="0"/>
                <a:ea typeface="Tahoma" panose="020B0604030504040204" pitchFamily="34" charset="0"/>
                <a:cs typeface="Tahoma" panose="020B0604030504040204" pitchFamily="34" charset="0"/>
              </a:rPr>
              <a:t>graphically </a:t>
            </a:r>
            <a:r>
              <a:rPr lang="en-IN" sz="1200" dirty="0" smtClean="0">
                <a:latin typeface="Tahoma" panose="020B0604030504040204" pitchFamily="34" charset="0"/>
                <a:ea typeface="Tahoma" panose="020B0604030504040204" pitchFamily="34" charset="0"/>
                <a:cs typeface="Tahoma" panose="020B0604030504040204" pitchFamily="34" charset="0"/>
              </a:rPr>
              <a:t>visualised so </a:t>
            </a:r>
            <a:r>
              <a:rPr lang="en-IN" sz="1200" dirty="0">
                <a:latin typeface="Tahoma" panose="020B0604030504040204" pitchFamily="34" charset="0"/>
                <a:ea typeface="Tahoma" panose="020B0604030504040204" pitchFamily="34" charset="0"/>
                <a:cs typeface="Tahoma" panose="020B0604030504040204" pitchFamily="34" charset="0"/>
              </a:rPr>
              <a:t>that </a:t>
            </a:r>
            <a:r>
              <a:rPr lang="en-IN" sz="1200" dirty="0" smtClean="0">
                <a:latin typeface="Tahoma" panose="020B0604030504040204" pitchFamily="34" charset="0"/>
                <a:ea typeface="Tahoma" panose="020B0604030504040204" pitchFamily="34" charset="0"/>
                <a:cs typeface="Tahoma" panose="020B0604030504040204" pitchFamily="34" charset="0"/>
              </a:rPr>
              <a:t>the company</a:t>
            </a:r>
            <a:r>
              <a:rPr lang="en-IN" sz="1200" dirty="0">
                <a:latin typeface="Tahoma" panose="020B0604030504040204" pitchFamily="34" charset="0"/>
                <a:ea typeface="Tahoma" panose="020B0604030504040204" pitchFamily="34" charset="0"/>
                <a:cs typeface="Tahoma" panose="020B0604030504040204" pitchFamily="34" charset="0"/>
              </a:rPr>
              <a:t> </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a:buClr>
                <a:prstClr val="black"/>
              </a:buClr>
            </a:pP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   can make effective decision to enhance their revenue, gain maximum profit and to reduce time wastage</a:t>
            </a:r>
          </a:p>
          <a:p>
            <a:pPr>
              <a:buClr>
                <a:prstClr val="black"/>
              </a:buClr>
            </a:pP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   So, this is done in forms of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Reports, Scorecards, Plans, Dashboards, Excel workbooks</a:t>
            </a:r>
            <a:r>
              <a:rPr lang="en-IN" sz="1200" dirty="0" smtClean="0">
                <a:latin typeface="Tahoma" panose="020B0604030504040204" pitchFamily="34" charset="0"/>
                <a:ea typeface="Tahoma" panose="020B0604030504040204" pitchFamily="34" charset="0"/>
                <a:cs typeface="Tahoma" panose="020B0604030504040204" pitchFamily="34" charset="0"/>
              </a:rPr>
              <a:t>, etc.</a:t>
            </a:r>
          </a:p>
          <a:p>
            <a:pPr marL="171450" indent="-171450">
              <a:buClr>
                <a:prstClr val="black"/>
              </a:buClr>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Clr>
                <a:prstClr val="black"/>
              </a:buClr>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These reports will show the organization what is the revenue of                             in specific time at specific place, where they got hold of the market, in which part they are lacking and where it needs to be enhanced and many other things which end users would like to know about</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58115443"/>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283718"/>
            <a:ext cx="8568952" cy="584775"/>
          </a:xfrm>
          <a:prstGeom prst="rect">
            <a:avLst/>
          </a:prstGeom>
          <a:noFill/>
        </p:spPr>
        <p:txBody>
          <a:bodyPr wrap="square" rtlCol="0">
            <a:spAutoFit/>
          </a:bodyPr>
          <a:lstStyle/>
          <a:p>
            <a:pPr algn="ctr">
              <a:spcBef>
                <a:spcPct val="20000"/>
              </a:spcBef>
              <a:buSzPct val="80000"/>
            </a:pPr>
            <a:r>
              <a:rPr lang="en-US" altLang="en-US" sz="3200" b="1" dirty="0" smtClean="0">
                <a:solidFill>
                  <a:srgbClr val="0070C0"/>
                </a:solidFill>
                <a:ea typeface="Tahoma" panose="020B0604030504040204" pitchFamily="34" charset="0"/>
                <a:cs typeface="Tahoma" panose="020B0604030504040204" pitchFamily="34" charset="0"/>
              </a:rPr>
              <a:t>BI Platform :SSIS, SSAS &amp; SSRS</a:t>
            </a:r>
            <a:endParaRPr lang="en-US" altLang="en-US" sz="3200" b="1" dirty="0">
              <a:solidFill>
                <a:srgbClr val="0070C0"/>
              </a:solidFill>
              <a:ea typeface="Tahoma" panose="020B0604030504040204" pitchFamily="34" charset="0"/>
              <a:cs typeface="Tahoma" panose="020B0604030504040204" pitchFamily="34" charset="0"/>
            </a:endParaRPr>
          </a:p>
        </p:txBody>
      </p:sp>
      <p:pic>
        <p:nvPicPr>
          <p:cNvPr id="3" name="Picture 7"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13350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3081869" cy="492443"/>
          </a:xfrm>
          <a:prstGeom prst="rect">
            <a:avLst/>
          </a:prstGeom>
          <a:noFill/>
        </p:spPr>
        <p:txBody>
          <a:bodyPr wrap="none" rtlCol="0">
            <a:spAutoFit/>
          </a:bodyPr>
          <a:lstStyle/>
          <a:p>
            <a:pPr defTabSz="685800"/>
            <a:r>
              <a:rPr lang="en-US" sz="2600" dirty="0" smtClean="0">
                <a:solidFill>
                  <a:srgbClr val="262626"/>
                </a:solidFill>
              </a:rPr>
              <a:t>Microsoft BI Platform</a:t>
            </a:r>
            <a:endParaRPr lang="en-IN" sz="2600" dirty="0">
              <a:solidFill>
                <a:srgbClr val="262626"/>
              </a:solidFill>
            </a:endParaRPr>
          </a:p>
        </p:txBody>
      </p:sp>
      <p:pic>
        <p:nvPicPr>
          <p:cNvPr id="46"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286867" y="868949"/>
            <a:ext cx="4680520" cy="3907745"/>
            <a:chOff x="2286867" y="868949"/>
            <a:chExt cx="4680520" cy="3907745"/>
          </a:xfrm>
        </p:grpSpPr>
        <p:sp>
          <p:nvSpPr>
            <p:cNvPr id="75" name="Rectangle 74"/>
            <p:cNvSpPr/>
            <p:nvPr/>
          </p:nvSpPr>
          <p:spPr>
            <a:xfrm>
              <a:off x="2286867" y="2885173"/>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76" name="Rectangle 75"/>
            <p:cNvSpPr/>
            <p:nvPr/>
          </p:nvSpPr>
          <p:spPr>
            <a:xfrm>
              <a:off x="2286867" y="2165093"/>
              <a:ext cx="468052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77" name="Round Same Side Corner Rectangle 76"/>
            <p:cNvSpPr/>
            <p:nvPr/>
          </p:nvSpPr>
          <p:spPr>
            <a:xfrm>
              <a:off x="2286867" y="868949"/>
              <a:ext cx="4680520" cy="1224136"/>
            </a:xfrm>
            <a:prstGeom prst="round2SameRect">
              <a:avLst/>
            </a:prstGeom>
            <a:gradFill>
              <a:gsLst>
                <a:gs pos="0">
                  <a:schemeClr val="accent6">
                    <a:tint val="50000"/>
                    <a:satMod val="300000"/>
                  </a:schemeClr>
                </a:gs>
                <a:gs pos="58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78" name="Rounded Rectangle 77"/>
            <p:cNvSpPr/>
            <p:nvPr/>
          </p:nvSpPr>
          <p:spPr>
            <a:xfrm>
              <a:off x="2394879" y="3137201"/>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79" name="Straight Connector 78"/>
            <p:cNvCxnSpPr>
              <a:stCxn id="78" idx="0"/>
              <a:endCxn id="78" idx="2"/>
            </p:cNvCxnSpPr>
            <p:nvPr/>
          </p:nvCxnSpPr>
          <p:spPr>
            <a:xfrm>
              <a:off x="4627127" y="3137201"/>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80" name="Straight Connector 79"/>
            <p:cNvCxnSpPr>
              <a:stCxn id="78" idx="1"/>
              <a:endCxn id="78" idx="3"/>
            </p:cNvCxnSpPr>
            <p:nvPr/>
          </p:nvCxnSpPr>
          <p:spPr>
            <a:xfrm>
              <a:off x="2394879" y="3587251"/>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81" name="Rectangle 80"/>
            <p:cNvSpPr/>
            <p:nvPr/>
          </p:nvSpPr>
          <p:spPr>
            <a:xfrm>
              <a:off x="2394879" y="2435123"/>
              <a:ext cx="2232248" cy="306065"/>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prstClr val="white"/>
                  </a:solidFill>
                  <a:latin typeface="Tahoma" pitchFamily="34" charset="0"/>
                  <a:ea typeface="Tahoma" pitchFamily="34" charset="0"/>
                  <a:cs typeface="Tahoma" pitchFamily="34" charset="0"/>
                </a:rPr>
                <a:t>Excel</a:t>
              </a:r>
            </a:p>
          </p:txBody>
        </p:sp>
        <p:sp>
          <p:nvSpPr>
            <p:cNvPr id="82" name="Rectangle 81"/>
            <p:cNvSpPr/>
            <p:nvPr/>
          </p:nvSpPr>
          <p:spPr>
            <a:xfrm>
              <a:off x="4627127" y="2435123"/>
              <a:ext cx="2232248" cy="306836"/>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prstClr val="white"/>
                  </a:solidFill>
                  <a:latin typeface="Tahoma" pitchFamily="34" charset="0"/>
                  <a:ea typeface="Tahoma" pitchFamily="34" charset="0"/>
                  <a:cs typeface="Tahoma" pitchFamily="34" charset="0"/>
                </a:rPr>
                <a:t>Performance Point</a:t>
              </a:r>
            </a:p>
          </p:txBody>
        </p:sp>
        <p:sp>
          <p:nvSpPr>
            <p:cNvPr id="53" name="Can 52"/>
            <p:cNvSpPr/>
            <p:nvPr/>
          </p:nvSpPr>
          <p:spPr>
            <a:xfrm>
              <a:off x="2570409"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54" name="Can 53"/>
            <p:cNvSpPr/>
            <p:nvPr/>
          </p:nvSpPr>
          <p:spPr>
            <a:xfrm>
              <a:off x="606728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55" name="Can 54"/>
            <p:cNvSpPr/>
            <p:nvPr/>
          </p:nvSpPr>
          <p:spPr>
            <a:xfrm>
              <a:off x="372702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56" name="Can 55"/>
            <p:cNvSpPr/>
            <p:nvPr/>
          </p:nvSpPr>
          <p:spPr>
            <a:xfrm>
              <a:off x="497841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57" name="TextBox 56"/>
            <p:cNvSpPr txBox="1"/>
            <p:nvPr/>
          </p:nvSpPr>
          <p:spPr>
            <a:xfrm>
              <a:off x="2536650" y="3198541"/>
              <a:ext cx="1948706"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Analysis Services</a:t>
              </a:r>
              <a:endParaRPr lang="en-IN" sz="1200" dirty="0">
                <a:solidFill>
                  <a:prstClr val="white"/>
                </a:solidFill>
                <a:latin typeface="Tahoma" pitchFamily="34" charset="0"/>
                <a:ea typeface="Tahoma" pitchFamily="34" charset="0"/>
                <a:cs typeface="Tahoma" pitchFamily="34" charset="0"/>
              </a:endParaRPr>
            </a:p>
          </p:txBody>
        </p:sp>
        <p:sp>
          <p:nvSpPr>
            <p:cNvPr id="58" name="TextBox 57"/>
            <p:cNvSpPr txBox="1"/>
            <p:nvPr/>
          </p:nvSpPr>
          <p:spPr>
            <a:xfrm>
              <a:off x="4618377" y="3653229"/>
              <a:ext cx="2279917"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Database Management</a:t>
              </a:r>
              <a:endParaRPr lang="en-IN" sz="1200" dirty="0">
                <a:solidFill>
                  <a:prstClr val="white"/>
                </a:solidFill>
                <a:latin typeface="Tahoma" pitchFamily="34" charset="0"/>
                <a:ea typeface="Tahoma" pitchFamily="34" charset="0"/>
                <a:cs typeface="Tahoma" pitchFamily="34" charset="0"/>
              </a:endParaRPr>
            </a:p>
          </p:txBody>
        </p:sp>
        <p:sp>
          <p:nvSpPr>
            <p:cNvPr id="59" name="TextBox 58"/>
            <p:cNvSpPr txBox="1"/>
            <p:nvPr/>
          </p:nvSpPr>
          <p:spPr>
            <a:xfrm>
              <a:off x="2303746" y="3643372"/>
              <a:ext cx="2414513"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Integration Services</a:t>
              </a:r>
              <a:endParaRPr lang="en-IN" sz="1200" dirty="0">
                <a:solidFill>
                  <a:prstClr val="white"/>
                </a:solidFill>
                <a:latin typeface="Tahoma" pitchFamily="34" charset="0"/>
                <a:ea typeface="Tahoma" pitchFamily="34" charset="0"/>
                <a:cs typeface="Tahoma" pitchFamily="34" charset="0"/>
              </a:endParaRPr>
            </a:p>
          </p:txBody>
        </p:sp>
        <p:sp>
          <p:nvSpPr>
            <p:cNvPr id="60" name="TextBox 59"/>
            <p:cNvSpPr txBox="1"/>
            <p:nvPr/>
          </p:nvSpPr>
          <p:spPr>
            <a:xfrm>
              <a:off x="4768898" y="3198541"/>
              <a:ext cx="1948706"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Reporting Services</a:t>
              </a:r>
              <a:endParaRPr lang="en-IN" sz="1200" dirty="0">
                <a:solidFill>
                  <a:prstClr val="white"/>
                </a:solidFill>
                <a:latin typeface="Tahoma" pitchFamily="34" charset="0"/>
                <a:ea typeface="Tahoma" pitchFamily="34" charset="0"/>
                <a:cs typeface="Tahoma" pitchFamily="34" charset="0"/>
              </a:endParaRPr>
            </a:p>
          </p:txBody>
        </p:sp>
        <p:sp>
          <p:nvSpPr>
            <p:cNvPr id="61" name="TextBox 60"/>
            <p:cNvSpPr txBox="1"/>
            <p:nvPr/>
          </p:nvSpPr>
          <p:spPr>
            <a:xfrm>
              <a:off x="2572438" y="4480899"/>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Dynamics</a:t>
              </a:r>
              <a:endParaRPr lang="en-IN" sz="1100" dirty="0">
                <a:solidFill>
                  <a:prstClr val="black"/>
                </a:solidFill>
                <a:latin typeface="Tahoma" pitchFamily="34" charset="0"/>
                <a:ea typeface="Tahoma" pitchFamily="34" charset="0"/>
                <a:cs typeface="Tahoma" pitchFamily="34" charset="0"/>
              </a:endParaRPr>
            </a:p>
          </p:txBody>
        </p:sp>
        <p:sp>
          <p:nvSpPr>
            <p:cNvPr id="62" name="TextBox 61"/>
            <p:cNvSpPr txBox="1"/>
            <p:nvPr/>
          </p:nvSpPr>
          <p:spPr>
            <a:xfrm>
              <a:off x="6094526" y="4478288"/>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Seibel</a:t>
              </a:r>
              <a:endParaRPr lang="en-IN" sz="1100" dirty="0">
                <a:solidFill>
                  <a:prstClr val="black"/>
                </a:solidFill>
                <a:latin typeface="Tahoma" pitchFamily="34" charset="0"/>
                <a:ea typeface="Tahoma" pitchFamily="34" charset="0"/>
                <a:cs typeface="Tahoma" pitchFamily="34" charset="0"/>
              </a:endParaRPr>
            </a:p>
          </p:txBody>
        </p:sp>
        <p:sp>
          <p:nvSpPr>
            <p:cNvPr id="63" name="TextBox 62"/>
            <p:cNvSpPr txBox="1"/>
            <p:nvPr/>
          </p:nvSpPr>
          <p:spPr>
            <a:xfrm>
              <a:off x="4996419" y="4478288"/>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SAP</a:t>
              </a:r>
              <a:endParaRPr lang="en-IN" sz="1100" dirty="0">
                <a:solidFill>
                  <a:prstClr val="black"/>
                </a:solidFill>
                <a:latin typeface="Tahoma" pitchFamily="34" charset="0"/>
                <a:ea typeface="Tahoma" pitchFamily="34" charset="0"/>
                <a:cs typeface="Tahoma" pitchFamily="34" charset="0"/>
              </a:endParaRPr>
            </a:p>
          </p:txBody>
        </p:sp>
        <p:sp>
          <p:nvSpPr>
            <p:cNvPr id="64" name="TextBox 63"/>
            <p:cNvSpPr txBox="1"/>
            <p:nvPr/>
          </p:nvSpPr>
          <p:spPr>
            <a:xfrm>
              <a:off x="3718347" y="4486464"/>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Oracle</a:t>
              </a:r>
              <a:endParaRPr lang="en-IN" sz="1100" dirty="0">
                <a:solidFill>
                  <a:prstClr val="black"/>
                </a:solidFill>
                <a:latin typeface="Tahoma" pitchFamily="34" charset="0"/>
                <a:ea typeface="Tahoma" pitchFamily="34" charset="0"/>
                <a:cs typeface="Tahoma" pitchFamily="34" charset="0"/>
              </a:endParaRPr>
            </a:p>
          </p:txBody>
        </p:sp>
        <p:sp>
          <p:nvSpPr>
            <p:cNvPr id="65" name="Rounded Rectangle 64"/>
            <p:cNvSpPr/>
            <p:nvPr/>
          </p:nvSpPr>
          <p:spPr>
            <a:xfrm>
              <a:off x="4267087" y="3457387"/>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66" name="Up Arrow 65"/>
            <p:cNvSpPr/>
            <p:nvPr/>
          </p:nvSpPr>
          <p:spPr>
            <a:xfrm>
              <a:off x="2874405" y="4129646"/>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67" name="Up Arrow 66"/>
            <p:cNvSpPr/>
            <p:nvPr/>
          </p:nvSpPr>
          <p:spPr>
            <a:xfrm>
              <a:off x="6370269" y="4148452"/>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68" name="Up Arrow 67"/>
            <p:cNvSpPr/>
            <p:nvPr/>
          </p:nvSpPr>
          <p:spPr>
            <a:xfrm>
              <a:off x="5276186" y="4129645"/>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69" name="Up Arrow 68"/>
            <p:cNvSpPr/>
            <p:nvPr/>
          </p:nvSpPr>
          <p:spPr>
            <a:xfrm>
              <a:off x="4020314" y="4148451"/>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70" name="TextBox 69"/>
            <p:cNvSpPr txBox="1"/>
            <p:nvPr/>
          </p:nvSpPr>
          <p:spPr>
            <a:xfrm>
              <a:off x="2422886" y="2157527"/>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End User Tools and Performance Management</a:t>
              </a:r>
              <a:endParaRPr lang="en-IN" sz="1200" dirty="0">
                <a:solidFill>
                  <a:prstClr val="black"/>
                </a:solidFill>
                <a:latin typeface="Tahoma" pitchFamily="34" charset="0"/>
                <a:ea typeface="Tahoma" pitchFamily="34" charset="0"/>
                <a:cs typeface="Tahoma" pitchFamily="34" charset="0"/>
              </a:endParaRPr>
            </a:p>
          </p:txBody>
        </p:sp>
        <p:sp>
          <p:nvSpPr>
            <p:cNvPr id="71" name="TextBox 70"/>
            <p:cNvSpPr txBox="1"/>
            <p:nvPr/>
          </p:nvSpPr>
          <p:spPr>
            <a:xfrm>
              <a:off x="2409406" y="2861085"/>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sp>
          <p:nvSpPr>
            <p:cNvPr id="72" name="TextBox 71"/>
            <p:cNvSpPr txBox="1"/>
            <p:nvPr/>
          </p:nvSpPr>
          <p:spPr>
            <a:xfrm>
              <a:off x="2402142" y="1440643"/>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Delivery</a:t>
              </a:r>
              <a:endParaRPr lang="en-IN" sz="1200" dirty="0">
                <a:solidFill>
                  <a:prstClr val="black"/>
                </a:solidFill>
                <a:latin typeface="Tahoma" pitchFamily="34" charset="0"/>
                <a:ea typeface="Tahoma" pitchFamily="34" charset="0"/>
                <a:cs typeface="Tahoma" pitchFamily="34" charset="0"/>
              </a:endParaRPr>
            </a:p>
          </p:txBody>
        </p:sp>
        <p:sp>
          <p:nvSpPr>
            <p:cNvPr id="73" name="TextBox 72"/>
            <p:cNvSpPr txBox="1"/>
            <p:nvPr/>
          </p:nvSpPr>
          <p:spPr>
            <a:xfrm>
              <a:off x="2448325" y="1171427"/>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Share Point Server</a:t>
              </a:r>
              <a:endParaRPr lang="en-IN" sz="1200" dirty="0">
                <a:solidFill>
                  <a:prstClr val="black"/>
                </a:solidFill>
                <a:latin typeface="Tahoma" pitchFamily="34" charset="0"/>
                <a:ea typeface="Tahoma" pitchFamily="34" charset="0"/>
                <a:cs typeface="Tahoma" pitchFamily="34" charset="0"/>
              </a:endParaRPr>
            </a:p>
          </p:txBody>
        </p:sp>
        <p:sp>
          <p:nvSpPr>
            <p:cNvPr id="74" name="TextBox 73"/>
            <p:cNvSpPr txBox="1"/>
            <p:nvPr/>
          </p:nvSpPr>
          <p:spPr>
            <a:xfrm>
              <a:off x="2380897" y="921223"/>
              <a:ext cx="4449969" cy="246221"/>
            </a:xfrm>
            <a:prstGeom prst="rect">
              <a:avLst/>
            </a:prstGeom>
            <a:noFill/>
          </p:spPr>
          <p:txBody>
            <a:bodyPr wrap="square" rtlCol="0">
              <a:spAutoFit/>
            </a:bodyPr>
            <a:lstStyle/>
            <a:p>
              <a:pPr algn="ctr"/>
              <a:r>
                <a:rPr lang="en-IN" sz="1000" b="1" dirty="0" smtClean="0">
                  <a:solidFill>
                    <a:prstClr val="black"/>
                  </a:solidFill>
                  <a:latin typeface="Tahoma" pitchFamily="34" charset="0"/>
                  <a:ea typeface="Tahoma" pitchFamily="34" charset="0"/>
                  <a:cs typeface="Tahoma" pitchFamily="34" charset="0"/>
                </a:rPr>
                <a:t>Search 	            Collaboration 	 Content Management</a:t>
              </a:r>
              <a:endParaRPr lang="en-IN" sz="1000" b="1" dirty="0">
                <a:solidFill>
                  <a:prstClr val="black"/>
                </a:solidFill>
                <a:latin typeface="Tahoma" pitchFamily="34" charset="0"/>
                <a:ea typeface="Tahoma" pitchFamily="34" charset="0"/>
                <a:cs typeface="Tahoma" pitchFamily="34" charset="0"/>
              </a:endParaRPr>
            </a:p>
          </p:txBody>
        </p:sp>
        <p:grpSp>
          <p:nvGrpSpPr>
            <p:cNvPr id="6" name="Group 5"/>
            <p:cNvGrpSpPr/>
            <p:nvPr/>
          </p:nvGrpSpPr>
          <p:grpSpPr>
            <a:xfrm>
              <a:off x="2380897" y="1719370"/>
              <a:ext cx="4534420" cy="276848"/>
              <a:chOff x="2380897" y="1719370"/>
              <a:chExt cx="4534420" cy="276848"/>
            </a:xfrm>
          </p:grpSpPr>
          <p:sp>
            <p:nvSpPr>
              <p:cNvPr id="49" name="Rectangle 48"/>
              <p:cNvSpPr/>
              <p:nvPr/>
            </p:nvSpPr>
            <p:spPr>
              <a:xfrm>
                <a:off x="3129360" y="172520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51" name="Rectangle 50"/>
              <p:cNvSpPr/>
              <p:nvPr/>
            </p:nvSpPr>
            <p:spPr>
              <a:xfrm>
                <a:off x="3865988"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89" name="Rectangle 88"/>
              <p:cNvSpPr/>
              <p:nvPr/>
            </p:nvSpPr>
            <p:spPr>
              <a:xfrm>
                <a:off x="4633907"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90" name="Rectangle 89"/>
              <p:cNvSpPr/>
              <p:nvPr/>
            </p:nvSpPr>
            <p:spPr>
              <a:xfrm>
                <a:off x="5403149"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91" name="Rectangle 90"/>
              <p:cNvSpPr/>
              <p:nvPr/>
            </p:nvSpPr>
            <p:spPr>
              <a:xfrm>
                <a:off x="6159233"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93" name="Rectangle 92"/>
              <p:cNvSpPr/>
              <p:nvPr/>
            </p:nvSpPr>
            <p:spPr>
              <a:xfrm>
                <a:off x="2380897" y="1719370"/>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grpSp>
      </p:grpSp>
    </p:spTree>
    <p:extLst>
      <p:ext uri="{BB962C8B-B14F-4D97-AF65-F5344CB8AC3E}">
        <p14:creationId xmlns:p14="http://schemas.microsoft.com/office/powerpoint/2010/main" val="144307534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3081869" cy="492443"/>
          </a:xfrm>
          <a:prstGeom prst="rect">
            <a:avLst/>
          </a:prstGeom>
          <a:noFill/>
        </p:spPr>
        <p:txBody>
          <a:bodyPr wrap="none" rtlCol="0">
            <a:spAutoFit/>
          </a:bodyPr>
          <a:lstStyle/>
          <a:p>
            <a:pPr defTabSz="685800"/>
            <a:r>
              <a:rPr lang="en-US" sz="2600" dirty="0" smtClean="0">
                <a:solidFill>
                  <a:srgbClr val="262626"/>
                </a:solidFill>
              </a:rPr>
              <a:t>Microsoft BI Platform</a:t>
            </a:r>
            <a:endParaRPr lang="en-IN" sz="2600" dirty="0">
              <a:solidFill>
                <a:srgbClr val="262626"/>
              </a:solidFill>
            </a:endParaRPr>
          </a:p>
        </p:txBody>
      </p:sp>
      <p:pic>
        <p:nvPicPr>
          <p:cNvPr id="46"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a:xfrm>
            <a:off x="1800366" y="2862993"/>
            <a:ext cx="5653522" cy="130171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prstClr val="black"/>
              </a:solidFill>
            </a:endParaRPr>
          </a:p>
        </p:txBody>
      </p:sp>
      <p:grpSp>
        <p:nvGrpSpPr>
          <p:cNvPr id="44" name="Group 43"/>
          <p:cNvGrpSpPr/>
          <p:nvPr/>
        </p:nvGrpSpPr>
        <p:grpSpPr>
          <a:xfrm>
            <a:off x="2286867" y="868949"/>
            <a:ext cx="4680520" cy="3907745"/>
            <a:chOff x="2286867" y="868949"/>
            <a:chExt cx="4680520" cy="3907745"/>
          </a:xfrm>
        </p:grpSpPr>
        <p:sp>
          <p:nvSpPr>
            <p:cNvPr id="45" name="Rectangle 44"/>
            <p:cNvSpPr/>
            <p:nvPr/>
          </p:nvSpPr>
          <p:spPr>
            <a:xfrm>
              <a:off x="2286867" y="2885173"/>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47" name="Rectangle 46"/>
            <p:cNvSpPr/>
            <p:nvPr/>
          </p:nvSpPr>
          <p:spPr>
            <a:xfrm>
              <a:off x="2286867" y="2165093"/>
              <a:ext cx="468052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48" name="Round Same Side Corner Rectangle 47"/>
            <p:cNvSpPr/>
            <p:nvPr/>
          </p:nvSpPr>
          <p:spPr>
            <a:xfrm>
              <a:off x="2286867" y="868949"/>
              <a:ext cx="4680520" cy="1224136"/>
            </a:xfrm>
            <a:prstGeom prst="round2SameRect">
              <a:avLst/>
            </a:prstGeom>
            <a:gradFill>
              <a:gsLst>
                <a:gs pos="0">
                  <a:schemeClr val="accent6">
                    <a:tint val="50000"/>
                    <a:satMod val="300000"/>
                  </a:schemeClr>
                </a:gs>
                <a:gs pos="58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49" name="Rounded Rectangle 48"/>
            <p:cNvSpPr/>
            <p:nvPr/>
          </p:nvSpPr>
          <p:spPr>
            <a:xfrm>
              <a:off x="2394879" y="3137201"/>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51" name="Straight Connector 50"/>
            <p:cNvCxnSpPr>
              <a:stCxn id="49" idx="0"/>
              <a:endCxn id="49" idx="2"/>
            </p:cNvCxnSpPr>
            <p:nvPr/>
          </p:nvCxnSpPr>
          <p:spPr>
            <a:xfrm>
              <a:off x="4627127" y="3137201"/>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90" name="Straight Connector 89"/>
            <p:cNvCxnSpPr>
              <a:stCxn id="49" idx="1"/>
              <a:endCxn id="49" idx="3"/>
            </p:cNvCxnSpPr>
            <p:nvPr/>
          </p:nvCxnSpPr>
          <p:spPr>
            <a:xfrm>
              <a:off x="2394879" y="3587251"/>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91" name="Rectangle 90"/>
            <p:cNvSpPr/>
            <p:nvPr/>
          </p:nvSpPr>
          <p:spPr>
            <a:xfrm>
              <a:off x="2394879" y="2435123"/>
              <a:ext cx="2232248" cy="306065"/>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prstClr val="white"/>
                  </a:solidFill>
                  <a:latin typeface="Tahoma" pitchFamily="34" charset="0"/>
                  <a:ea typeface="Tahoma" pitchFamily="34" charset="0"/>
                  <a:cs typeface="Tahoma" pitchFamily="34" charset="0"/>
                </a:rPr>
                <a:t>Excel</a:t>
              </a:r>
            </a:p>
          </p:txBody>
        </p:sp>
        <p:sp>
          <p:nvSpPr>
            <p:cNvPr id="92" name="Rectangle 91"/>
            <p:cNvSpPr/>
            <p:nvPr/>
          </p:nvSpPr>
          <p:spPr>
            <a:xfrm>
              <a:off x="4627127" y="2435123"/>
              <a:ext cx="2232248" cy="306836"/>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prstClr val="white"/>
                  </a:solidFill>
                  <a:latin typeface="Tahoma" pitchFamily="34" charset="0"/>
                  <a:ea typeface="Tahoma" pitchFamily="34" charset="0"/>
                  <a:cs typeface="Tahoma" pitchFamily="34" charset="0"/>
                </a:rPr>
                <a:t>Performance Point</a:t>
              </a:r>
            </a:p>
          </p:txBody>
        </p:sp>
        <p:sp>
          <p:nvSpPr>
            <p:cNvPr id="93" name="Can 92"/>
            <p:cNvSpPr/>
            <p:nvPr/>
          </p:nvSpPr>
          <p:spPr>
            <a:xfrm>
              <a:off x="2570409"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94" name="Can 93"/>
            <p:cNvSpPr/>
            <p:nvPr/>
          </p:nvSpPr>
          <p:spPr>
            <a:xfrm>
              <a:off x="606728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95" name="Can 94"/>
            <p:cNvSpPr/>
            <p:nvPr/>
          </p:nvSpPr>
          <p:spPr>
            <a:xfrm>
              <a:off x="372702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96" name="Can 95"/>
            <p:cNvSpPr/>
            <p:nvPr/>
          </p:nvSpPr>
          <p:spPr>
            <a:xfrm>
              <a:off x="4978417" y="4344646"/>
              <a:ext cx="792088" cy="432048"/>
            </a:xfrm>
            <a:prstGeom prst="can">
              <a:avLst/>
            </a:prstGeom>
            <a:gradFill>
              <a:gsLst>
                <a:gs pos="0">
                  <a:schemeClr val="accent6">
                    <a:tint val="50000"/>
                    <a:satMod val="300000"/>
                  </a:schemeClr>
                </a:gs>
                <a:gs pos="69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97" name="TextBox 96"/>
            <p:cNvSpPr txBox="1"/>
            <p:nvPr/>
          </p:nvSpPr>
          <p:spPr>
            <a:xfrm>
              <a:off x="2536650" y="3198541"/>
              <a:ext cx="1948706"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Analysis Services</a:t>
              </a:r>
              <a:endParaRPr lang="en-IN" sz="1200" dirty="0">
                <a:solidFill>
                  <a:prstClr val="white"/>
                </a:solidFill>
                <a:latin typeface="Tahoma" pitchFamily="34" charset="0"/>
                <a:ea typeface="Tahoma" pitchFamily="34" charset="0"/>
                <a:cs typeface="Tahoma" pitchFamily="34" charset="0"/>
              </a:endParaRPr>
            </a:p>
          </p:txBody>
        </p:sp>
        <p:sp>
          <p:nvSpPr>
            <p:cNvPr id="98" name="TextBox 97"/>
            <p:cNvSpPr txBox="1"/>
            <p:nvPr/>
          </p:nvSpPr>
          <p:spPr>
            <a:xfrm>
              <a:off x="4618377" y="3653229"/>
              <a:ext cx="2279917"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Database Management</a:t>
              </a:r>
              <a:endParaRPr lang="en-IN" sz="1200" dirty="0">
                <a:solidFill>
                  <a:prstClr val="white"/>
                </a:solidFill>
                <a:latin typeface="Tahoma" pitchFamily="34" charset="0"/>
                <a:ea typeface="Tahoma" pitchFamily="34" charset="0"/>
                <a:cs typeface="Tahoma" pitchFamily="34" charset="0"/>
              </a:endParaRPr>
            </a:p>
          </p:txBody>
        </p:sp>
        <p:sp>
          <p:nvSpPr>
            <p:cNvPr id="99" name="TextBox 98"/>
            <p:cNvSpPr txBox="1"/>
            <p:nvPr/>
          </p:nvSpPr>
          <p:spPr>
            <a:xfrm>
              <a:off x="2303746" y="3643372"/>
              <a:ext cx="2414513"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Integration Services</a:t>
              </a:r>
              <a:endParaRPr lang="en-IN" sz="1200" dirty="0">
                <a:solidFill>
                  <a:prstClr val="white"/>
                </a:solidFill>
                <a:latin typeface="Tahoma" pitchFamily="34" charset="0"/>
                <a:ea typeface="Tahoma" pitchFamily="34" charset="0"/>
                <a:cs typeface="Tahoma" pitchFamily="34" charset="0"/>
              </a:endParaRPr>
            </a:p>
          </p:txBody>
        </p:sp>
        <p:sp>
          <p:nvSpPr>
            <p:cNvPr id="100" name="TextBox 99"/>
            <p:cNvSpPr txBox="1"/>
            <p:nvPr/>
          </p:nvSpPr>
          <p:spPr>
            <a:xfrm>
              <a:off x="4768898" y="3198541"/>
              <a:ext cx="1948706" cy="276999"/>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Reporting Services</a:t>
              </a:r>
              <a:endParaRPr lang="en-IN" sz="1200" dirty="0">
                <a:solidFill>
                  <a:prstClr val="white"/>
                </a:solidFill>
                <a:latin typeface="Tahoma" pitchFamily="34" charset="0"/>
                <a:ea typeface="Tahoma" pitchFamily="34" charset="0"/>
                <a:cs typeface="Tahoma" pitchFamily="34" charset="0"/>
              </a:endParaRPr>
            </a:p>
          </p:txBody>
        </p:sp>
        <p:sp>
          <p:nvSpPr>
            <p:cNvPr id="101" name="TextBox 100"/>
            <p:cNvSpPr txBox="1"/>
            <p:nvPr/>
          </p:nvSpPr>
          <p:spPr>
            <a:xfrm>
              <a:off x="2572438" y="4480899"/>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Dynamics</a:t>
              </a:r>
              <a:endParaRPr lang="en-IN" sz="1100" dirty="0">
                <a:solidFill>
                  <a:prstClr val="black"/>
                </a:solidFill>
                <a:latin typeface="Tahoma" pitchFamily="34" charset="0"/>
                <a:ea typeface="Tahoma" pitchFamily="34" charset="0"/>
                <a:cs typeface="Tahoma" pitchFamily="34" charset="0"/>
              </a:endParaRPr>
            </a:p>
          </p:txBody>
        </p:sp>
        <p:sp>
          <p:nvSpPr>
            <p:cNvPr id="102" name="TextBox 101"/>
            <p:cNvSpPr txBox="1"/>
            <p:nvPr/>
          </p:nvSpPr>
          <p:spPr>
            <a:xfrm>
              <a:off x="6094526" y="4478288"/>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Seibel</a:t>
              </a:r>
              <a:endParaRPr lang="en-IN" sz="1100" dirty="0">
                <a:solidFill>
                  <a:prstClr val="black"/>
                </a:solidFill>
                <a:latin typeface="Tahoma" pitchFamily="34" charset="0"/>
                <a:ea typeface="Tahoma" pitchFamily="34" charset="0"/>
                <a:cs typeface="Tahoma" pitchFamily="34" charset="0"/>
              </a:endParaRPr>
            </a:p>
          </p:txBody>
        </p:sp>
        <p:sp>
          <p:nvSpPr>
            <p:cNvPr id="103" name="TextBox 102"/>
            <p:cNvSpPr txBox="1"/>
            <p:nvPr/>
          </p:nvSpPr>
          <p:spPr>
            <a:xfrm>
              <a:off x="4996419" y="4478288"/>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SAP</a:t>
              </a:r>
              <a:endParaRPr lang="en-IN" sz="1100" dirty="0">
                <a:solidFill>
                  <a:prstClr val="black"/>
                </a:solidFill>
                <a:latin typeface="Tahoma" pitchFamily="34" charset="0"/>
                <a:ea typeface="Tahoma" pitchFamily="34" charset="0"/>
                <a:cs typeface="Tahoma" pitchFamily="34" charset="0"/>
              </a:endParaRPr>
            </a:p>
          </p:txBody>
        </p:sp>
        <p:sp>
          <p:nvSpPr>
            <p:cNvPr id="104" name="TextBox 103"/>
            <p:cNvSpPr txBox="1"/>
            <p:nvPr/>
          </p:nvSpPr>
          <p:spPr>
            <a:xfrm>
              <a:off x="3718347" y="4486464"/>
              <a:ext cx="790059" cy="261610"/>
            </a:xfrm>
            <a:prstGeom prst="rect">
              <a:avLst/>
            </a:prstGeom>
            <a:noFill/>
          </p:spPr>
          <p:txBody>
            <a:bodyPr wrap="square" rtlCol="0">
              <a:spAutoFit/>
            </a:bodyPr>
            <a:lstStyle/>
            <a:p>
              <a:pPr algn="ctr"/>
              <a:r>
                <a:rPr lang="en-IN" sz="1100" dirty="0" smtClean="0">
                  <a:solidFill>
                    <a:prstClr val="black"/>
                  </a:solidFill>
                  <a:latin typeface="Tahoma" pitchFamily="34" charset="0"/>
                  <a:ea typeface="Tahoma" pitchFamily="34" charset="0"/>
                  <a:cs typeface="Tahoma" pitchFamily="34" charset="0"/>
                </a:rPr>
                <a:t>Oracle</a:t>
              </a:r>
              <a:endParaRPr lang="en-IN" sz="1100" dirty="0">
                <a:solidFill>
                  <a:prstClr val="black"/>
                </a:solidFill>
                <a:latin typeface="Tahoma" pitchFamily="34" charset="0"/>
                <a:ea typeface="Tahoma" pitchFamily="34" charset="0"/>
                <a:cs typeface="Tahoma" pitchFamily="34" charset="0"/>
              </a:endParaRPr>
            </a:p>
          </p:txBody>
        </p:sp>
        <p:sp>
          <p:nvSpPr>
            <p:cNvPr id="105" name="Rounded Rectangle 104"/>
            <p:cNvSpPr/>
            <p:nvPr/>
          </p:nvSpPr>
          <p:spPr>
            <a:xfrm>
              <a:off x="4267087" y="3457387"/>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106" name="Up Arrow 105"/>
            <p:cNvSpPr/>
            <p:nvPr/>
          </p:nvSpPr>
          <p:spPr>
            <a:xfrm>
              <a:off x="2874405" y="4129646"/>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107" name="Up Arrow 106"/>
            <p:cNvSpPr/>
            <p:nvPr/>
          </p:nvSpPr>
          <p:spPr>
            <a:xfrm>
              <a:off x="6370269" y="4148452"/>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108" name="Up Arrow 107"/>
            <p:cNvSpPr/>
            <p:nvPr/>
          </p:nvSpPr>
          <p:spPr>
            <a:xfrm>
              <a:off x="5276186" y="4129645"/>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109" name="Up Arrow 108"/>
            <p:cNvSpPr/>
            <p:nvPr/>
          </p:nvSpPr>
          <p:spPr>
            <a:xfrm>
              <a:off x="4020314" y="4148451"/>
              <a:ext cx="186124" cy="163329"/>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110" name="TextBox 109"/>
            <p:cNvSpPr txBox="1"/>
            <p:nvPr/>
          </p:nvSpPr>
          <p:spPr>
            <a:xfrm>
              <a:off x="2422886" y="2157527"/>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End User Tools and Performance Management</a:t>
              </a:r>
              <a:endParaRPr lang="en-IN" sz="1200" dirty="0">
                <a:solidFill>
                  <a:prstClr val="black"/>
                </a:solidFill>
                <a:latin typeface="Tahoma" pitchFamily="34" charset="0"/>
                <a:ea typeface="Tahoma" pitchFamily="34" charset="0"/>
                <a:cs typeface="Tahoma" pitchFamily="34" charset="0"/>
              </a:endParaRPr>
            </a:p>
          </p:txBody>
        </p:sp>
        <p:sp>
          <p:nvSpPr>
            <p:cNvPr id="111" name="TextBox 110"/>
            <p:cNvSpPr txBox="1"/>
            <p:nvPr/>
          </p:nvSpPr>
          <p:spPr>
            <a:xfrm>
              <a:off x="2409406" y="2861085"/>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sp>
          <p:nvSpPr>
            <p:cNvPr id="112" name="TextBox 111"/>
            <p:cNvSpPr txBox="1"/>
            <p:nvPr/>
          </p:nvSpPr>
          <p:spPr>
            <a:xfrm>
              <a:off x="2402142" y="1440643"/>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Delivery</a:t>
              </a:r>
              <a:endParaRPr lang="en-IN" sz="1200" dirty="0">
                <a:solidFill>
                  <a:prstClr val="black"/>
                </a:solidFill>
                <a:latin typeface="Tahoma" pitchFamily="34" charset="0"/>
                <a:ea typeface="Tahoma" pitchFamily="34" charset="0"/>
                <a:cs typeface="Tahoma" pitchFamily="34" charset="0"/>
              </a:endParaRPr>
            </a:p>
          </p:txBody>
        </p:sp>
        <p:sp>
          <p:nvSpPr>
            <p:cNvPr id="113" name="TextBox 112"/>
            <p:cNvSpPr txBox="1"/>
            <p:nvPr/>
          </p:nvSpPr>
          <p:spPr>
            <a:xfrm>
              <a:off x="2448325" y="1171427"/>
              <a:ext cx="4449969" cy="276999"/>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Share Point Server</a:t>
              </a:r>
              <a:endParaRPr lang="en-IN" sz="1200" dirty="0">
                <a:solidFill>
                  <a:prstClr val="black"/>
                </a:solidFill>
                <a:latin typeface="Tahoma" pitchFamily="34" charset="0"/>
                <a:ea typeface="Tahoma" pitchFamily="34" charset="0"/>
                <a:cs typeface="Tahoma" pitchFamily="34" charset="0"/>
              </a:endParaRPr>
            </a:p>
          </p:txBody>
        </p:sp>
        <p:sp>
          <p:nvSpPr>
            <p:cNvPr id="114" name="TextBox 113"/>
            <p:cNvSpPr txBox="1"/>
            <p:nvPr/>
          </p:nvSpPr>
          <p:spPr>
            <a:xfrm>
              <a:off x="2380897" y="921223"/>
              <a:ext cx="4449969" cy="246221"/>
            </a:xfrm>
            <a:prstGeom prst="rect">
              <a:avLst/>
            </a:prstGeom>
            <a:noFill/>
          </p:spPr>
          <p:txBody>
            <a:bodyPr wrap="square" rtlCol="0">
              <a:spAutoFit/>
            </a:bodyPr>
            <a:lstStyle/>
            <a:p>
              <a:pPr algn="ctr"/>
              <a:r>
                <a:rPr lang="en-IN" sz="1000" b="1" dirty="0" smtClean="0">
                  <a:solidFill>
                    <a:prstClr val="black"/>
                  </a:solidFill>
                  <a:latin typeface="Tahoma" pitchFamily="34" charset="0"/>
                  <a:ea typeface="Tahoma" pitchFamily="34" charset="0"/>
                  <a:cs typeface="Tahoma" pitchFamily="34" charset="0"/>
                </a:rPr>
                <a:t>Search 	            Collaboration 	 Content Management</a:t>
              </a:r>
              <a:endParaRPr lang="en-IN" sz="1000" b="1" dirty="0">
                <a:solidFill>
                  <a:prstClr val="black"/>
                </a:solidFill>
                <a:latin typeface="Tahoma" pitchFamily="34" charset="0"/>
                <a:ea typeface="Tahoma" pitchFamily="34" charset="0"/>
                <a:cs typeface="Tahoma" pitchFamily="34" charset="0"/>
              </a:endParaRPr>
            </a:p>
          </p:txBody>
        </p:sp>
        <p:grpSp>
          <p:nvGrpSpPr>
            <p:cNvPr id="115" name="Group 114"/>
            <p:cNvGrpSpPr/>
            <p:nvPr/>
          </p:nvGrpSpPr>
          <p:grpSpPr>
            <a:xfrm>
              <a:off x="2380897" y="1719370"/>
              <a:ext cx="4534420" cy="276848"/>
              <a:chOff x="2380897" y="1719370"/>
              <a:chExt cx="4534420" cy="276848"/>
            </a:xfrm>
          </p:grpSpPr>
          <p:sp>
            <p:nvSpPr>
              <p:cNvPr id="116" name="Rectangle 115"/>
              <p:cNvSpPr/>
              <p:nvPr/>
            </p:nvSpPr>
            <p:spPr>
              <a:xfrm>
                <a:off x="3129360" y="172520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117" name="Rectangle 116"/>
              <p:cNvSpPr/>
              <p:nvPr/>
            </p:nvSpPr>
            <p:spPr>
              <a:xfrm>
                <a:off x="3865988"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118" name="Rectangle 117"/>
              <p:cNvSpPr/>
              <p:nvPr/>
            </p:nvSpPr>
            <p:spPr>
              <a:xfrm>
                <a:off x="4633907"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119" name="Rectangle 118"/>
              <p:cNvSpPr/>
              <p:nvPr/>
            </p:nvSpPr>
            <p:spPr>
              <a:xfrm>
                <a:off x="5403149"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120" name="Rectangle 119"/>
              <p:cNvSpPr/>
              <p:nvPr/>
            </p:nvSpPr>
            <p:spPr>
              <a:xfrm>
                <a:off x="6159233" y="1726188"/>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sp>
            <p:nvSpPr>
              <p:cNvPr id="121" name="Rectangle 120"/>
              <p:cNvSpPr/>
              <p:nvPr/>
            </p:nvSpPr>
            <p:spPr>
              <a:xfrm>
                <a:off x="2380897" y="1719370"/>
                <a:ext cx="756084" cy="270030"/>
              </a:xfrm>
              <a:prstGeom prst="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800" b="1" dirty="0">
                    <a:solidFill>
                      <a:prstClr val="white"/>
                    </a:solidFill>
                    <a:latin typeface="Tahoma" pitchFamily="34" charset="0"/>
                    <a:ea typeface="Tahoma" pitchFamily="34" charset="0"/>
                    <a:cs typeface="Tahoma" pitchFamily="34" charset="0"/>
                  </a:rPr>
                  <a:t>Reports</a:t>
                </a:r>
              </a:p>
            </p:txBody>
          </p:sp>
        </p:grpSp>
      </p:grpSp>
    </p:spTree>
    <p:extLst>
      <p:ext uri="{BB962C8B-B14F-4D97-AF65-F5344CB8AC3E}">
        <p14:creationId xmlns:p14="http://schemas.microsoft.com/office/powerpoint/2010/main" val="3636367646"/>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4873129" cy="492443"/>
          </a:xfrm>
          <a:prstGeom prst="rect">
            <a:avLst/>
          </a:prstGeom>
          <a:noFill/>
        </p:spPr>
        <p:txBody>
          <a:bodyPr wrap="none" rtlCol="0">
            <a:spAutoFit/>
          </a:bodyPr>
          <a:lstStyle/>
          <a:p>
            <a:pPr defTabSz="685800"/>
            <a:r>
              <a:rPr lang="en-US" sz="2600" dirty="0" smtClean="0">
                <a:solidFill>
                  <a:srgbClr val="262626"/>
                </a:solidFill>
              </a:rPr>
              <a:t>SQL Server Database Management</a:t>
            </a:r>
            <a:endParaRPr lang="en-IN" sz="2600" dirty="0">
              <a:solidFill>
                <a:srgbClr val="262626"/>
              </a:solidFill>
            </a:endParaRPr>
          </a:p>
        </p:txBody>
      </p:sp>
      <p:pic>
        <p:nvPicPr>
          <p:cNvPr id="18"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 Diagonal Corner Rectangle 18"/>
          <p:cNvSpPr/>
          <p:nvPr/>
        </p:nvSpPr>
        <p:spPr>
          <a:xfrm>
            <a:off x="4840885" y="3880148"/>
            <a:ext cx="2201889" cy="314287"/>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Database Management</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nvGrpSpPr>
          <p:cNvPr id="25" name="Group 24"/>
          <p:cNvGrpSpPr/>
          <p:nvPr/>
        </p:nvGrpSpPr>
        <p:grpSpPr>
          <a:xfrm>
            <a:off x="2286866" y="2861084"/>
            <a:ext cx="4949429" cy="1510865"/>
            <a:chOff x="2195736" y="2835694"/>
            <a:chExt cx="4680520" cy="1248224"/>
          </a:xfrm>
        </p:grpSpPr>
        <p:grpSp>
          <p:nvGrpSpPr>
            <p:cNvPr id="27" name="Group 26"/>
            <p:cNvGrpSpPr/>
            <p:nvPr/>
          </p:nvGrpSpPr>
          <p:grpSpPr>
            <a:xfrm>
              <a:off x="2195736" y="2859782"/>
              <a:ext cx="4680520" cy="1224136"/>
              <a:chOff x="2339752" y="3075806"/>
              <a:chExt cx="4680520" cy="1224136"/>
            </a:xfrm>
          </p:grpSpPr>
          <p:sp>
            <p:nvSpPr>
              <p:cNvPr id="36" name="Rectangle 35"/>
              <p:cNvSpPr/>
              <p:nvPr/>
            </p:nvSpPr>
            <p:spPr>
              <a:xfrm>
                <a:off x="2339752" y="3075806"/>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37" name="Rounded Rectangle 36"/>
              <p:cNvSpPr/>
              <p:nvPr/>
            </p:nvSpPr>
            <p:spPr>
              <a:xfrm>
                <a:off x="2447764" y="3327834"/>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38" name="Straight Connector 37"/>
              <p:cNvCxnSpPr>
                <a:stCxn id="37" idx="0"/>
                <a:endCxn id="37" idx="2"/>
              </p:cNvCxnSpPr>
              <p:nvPr/>
            </p:nvCxnSpPr>
            <p:spPr>
              <a:xfrm>
                <a:off x="4680012" y="3327834"/>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a:stCxn id="37" idx="1"/>
                <a:endCxn id="37" idx="3"/>
              </p:cNvCxnSpPr>
              <p:nvPr/>
            </p:nvCxnSpPr>
            <p:spPr>
              <a:xfrm>
                <a:off x="2447764" y="3777884"/>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grpSp>
        <p:sp>
          <p:nvSpPr>
            <p:cNvPr id="28" name="TextBox 27"/>
            <p:cNvSpPr txBox="1"/>
            <p:nvPr/>
          </p:nvSpPr>
          <p:spPr>
            <a:xfrm>
              <a:off x="2445519"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Analysis Services</a:t>
              </a:r>
              <a:endParaRPr lang="en-IN" sz="1200" dirty="0">
                <a:solidFill>
                  <a:prstClr val="white"/>
                </a:solidFill>
                <a:latin typeface="Tahoma" pitchFamily="34" charset="0"/>
                <a:ea typeface="Tahoma" pitchFamily="34" charset="0"/>
                <a:cs typeface="Tahoma" pitchFamily="34" charset="0"/>
              </a:endParaRPr>
            </a:p>
          </p:txBody>
        </p:sp>
        <p:sp>
          <p:nvSpPr>
            <p:cNvPr id="30" name="TextBox 29"/>
            <p:cNvSpPr txBox="1"/>
            <p:nvPr/>
          </p:nvSpPr>
          <p:spPr>
            <a:xfrm>
              <a:off x="4527246" y="3627838"/>
              <a:ext cx="2279917" cy="254275"/>
            </a:xfrm>
            <a:prstGeom prst="rect">
              <a:avLst/>
            </a:prstGeom>
            <a:noFill/>
          </p:spPr>
          <p:txBody>
            <a:bodyPr wrap="square" rtlCol="0">
              <a:spAutoFit/>
            </a:bodyPr>
            <a:lstStyle/>
            <a:p>
              <a:pPr algn="ctr"/>
              <a:r>
                <a:rPr lang="en-IN" sz="1400" b="1" dirty="0" smtClean="0">
                  <a:solidFill>
                    <a:prstClr val="black"/>
                  </a:solidFill>
                  <a:latin typeface="Tahoma" pitchFamily="34" charset="0"/>
                  <a:ea typeface="Tahoma" pitchFamily="34" charset="0"/>
                  <a:cs typeface="Tahoma" pitchFamily="34" charset="0"/>
                </a:rPr>
                <a:t>Database Management</a:t>
              </a:r>
              <a:endParaRPr lang="en-IN" sz="1400" b="1" dirty="0">
                <a:solidFill>
                  <a:prstClr val="black"/>
                </a:solidFill>
                <a:latin typeface="Tahoma" pitchFamily="34" charset="0"/>
                <a:ea typeface="Tahoma" pitchFamily="34" charset="0"/>
                <a:cs typeface="Tahoma" pitchFamily="34" charset="0"/>
              </a:endParaRPr>
            </a:p>
          </p:txBody>
        </p:sp>
        <p:sp>
          <p:nvSpPr>
            <p:cNvPr id="31" name="TextBox 30"/>
            <p:cNvSpPr txBox="1"/>
            <p:nvPr/>
          </p:nvSpPr>
          <p:spPr>
            <a:xfrm>
              <a:off x="2212615" y="3617981"/>
              <a:ext cx="2414513"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Integration Services</a:t>
              </a:r>
              <a:endParaRPr lang="en-IN" sz="1200" dirty="0">
                <a:solidFill>
                  <a:prstClr val="white"/>
                </a:solidFill>
                <a:latin typeface="Tahoma" pitchFamily="34" charset="0"/>
                <a:ea typeface="Tahoma" pitchFamily="34" charset="0"/>
                <a:cs typeface="Tahoma" pitchFamily="34" charset="0"/>
              </a:endParaRPr>
            </a:p>
          </p:txBody>
        </p:sp>
        <p:sp>
          <p:nvSpPr>
            <p:cNvPr id="32" name="TextBox 31"/>
            <p:cNvSpPr txBox="1"/>
            <p:nvPr/>
          </p:nvSpPr>
          <p:spPr>
            <a:xfrm>
              <a:off x="4677767"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Reporting Services</a:t>
              </a:r>
              <a:endParaRPr lang="en-IN" sz="1200" dirty="0">
                <a:solidFill>
                  <a:prstClr val="white"/>
                </a:solidFill>
                <a:latin typeface="Tahoma" pitchFamily="34" charset="0"/>
                <a:ea typeface="Tahoma" pitchFamily="34" charset="0"/>
                <a:cs typeface="Tahoma" pitchFamily="34" charset="0"/>
              </a:endParaRPr>
            </a:p>
          </p:txBody>
        </p:sp>
        <p:sp>
          <p:nvSpPr>
            <p:cNvPr id="33" name="Rounded Rectangle 32"/>
            <p:cNvSpPr/>
            <p:nvPr/>
          </p:nvSpPr>
          <p:spPr>
            <a:xfrm>
              <a:off x="4175956" y="3431996"/>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34" name="TextBox 33"/>
            <p:cNvSpPr txBox="1"/>
            <p:nvPr/>
          </p:nvSpPr>
          <p:spPr>
            <a:xfrm>
              <a:off x="2318275" y="2835694"/>
              <a:ext cx="4449969" cy="228847"/>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grpSp>
      <p:sp>
        <p:nvSpPr>
          <p:cNvPr id="41" name="TextBox 40"/>
          <p:cNvSpPr txBox="1"/>
          <p:nvPr/>
        </p:nvSpPr>
        <p:spPr>
          <a:xfrm>
            <a:off x="507209" y="1028662"/>
            <a:ext cx="8208912" cy="904863"/>
          </a:xfrm>
          <a:prstGeom prst="rect">
            <a:avLst/>
          </a:prstGeom>
          <a:noFill/>
        </p:spPr>
        <p:txBody>
          <a:bodyPr wrap="square" rtlCol="0">
            <a:spAutoFit/>
          </a:bodyPr>
          <a:lstStyle/>
          <a:p>
            <a:pPr marL="171450" indent="-171450" algn="just">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It provides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 robust, scalable and enterprise-ready Data Warehouse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platform </a:t>
            </a:r>
          </a:p>
          <a:p>
            <a:pPr marL="171450" indent="-171450" algn="just">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Microsoft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SQL Server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has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improved partitioning, manageability, and query optimizations to streamline data warehouse operations and increase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performance </a:t>
            </a:r>
          </a:p>
          <a:p>
            <a:pPr marL="171450" indent="-171450" algn="just">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Many Business Solutions and Systems currently use this database</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4747425"/>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4711226" cy="523220"/>
          </a:xfrm>
          <a:prstGeom prst="rect">
            <a:avLst/>
          </a:prstGeom>
          <a:noFill/>
        </p:spPr>
        <p:txBody>
          <a:bodyPr wrap="none" rtlCol="0">
            <a:spAutoFit/>
          </a:bodyPr>
          <a:lstStyle/>
          <a:p>
            <a:pPr defTabSz="685800"/>
            <a:r>
              <a:rPr lang="en-US" sz="2800" dirty="0">
                <a:solidFill>
                  <a:prstClr val="black"/>
                </a:solidFill>
              </a:rPr>
              <a:t>SQL Server Integration Services</a:t>
            </a:r>
            <a:endParaRPr lang="en-IN" sz="2600" dirty="0">
              <a:solidFill>
                <a:srgbClr val="262626"/>
              </a:solidFill>
            </a:endParaRPr>
          </a:p>
        </p:txBody>
      </p:sp>
      <p:pic>
        <p:nvPicPr>
          <p:cNvPr id="2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60375" y="1002710"/>
            <a:ext cx="8208912" cy="941796"/>
          </a:xfrm>
          <a:prstGeom prst="rect">
            <a:avLst/>
          </a:prstGeom>
          <a:noFill/>
        </p:spPr>
        <p:txBody>
          <a:bodyPr wrap="square" rtlCol="0">
            <a:spAutoFit/>
          </a:bodyPr>
          <a:lstStyle/>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Provides functionality commonly referred to as Extract, Transform,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Load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(ETL</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Moves and transforms data between sources and destinations, regardless of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format </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E</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nsures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data integrity and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cleanses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data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in a remarkable format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Integrates heterogeneous data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sources</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2286866" y="2861084"/>
            <a:ext cx="4949429" cy="1510865"/>
            <a:chOff x="2195736" y="2835694"/>
            <a:chExt cx="4680520" cy="1248224"/>
          </a:xfrm>
        </p:grpSpPr>
        <p:grpSp>
          <p:nvGrpSpPr>
            <p:cNvPr id="25" name="Group 24"/>
            <p:cNvGrpSpPr/>
            <p:nvPr/>
          </p:nvGrpSpPr>
          <p:grpSpPr>
            <a:xfrm>
              <a:off x="2195736" y="2859782"/>
              <a:ext cx="4680520" cy="1224136"/>
              <a:chOff x="2339752" y="3075806"/>
              <a:chExt cx="4680520" cy="1224136"/>
            </a:xfrm>
          </p:grpSpPr>
          <p:sp>
            <p:nvSpPr>
              <p:cNvPr id="33" name="Rectangle 32"/>
              <p:cNvSpPr/>
              <p:nvPr/>
            </p:nvSpPr>
            <p:spPr>
              <a:xfrm>
                <a:off x="2339752" y="3075806"/>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34" name="Rounded Rectangle 33"/>
              <p:cNvSpPr/>
              <p:nvPr/>
            </p:nvSpPr>
            <p:spPr>
              <a:xfrm>
                <a:off x="2447764" y="3327834"/>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46" name="Straight Connector 45"/>
              <p:cNvCxnSpPr>
                <a:stCxn id="34" idx="0"/>
                <a:endCxn id="34" idx="2"/>
              </p:cNvCxnSpPr>
              <p:nvPr/>
            </p:nvCxnSpPr>
            <p:spPr>
              <a:xfrm>
                <a:off x="4680012" y="3327834"/>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7" name="Straight Connector 46"/>
              <p:cNvCxnSpPr>
                <a:stCxn id="34" idx="1"/>
                <a:endCxn id="34" idx="3"/>
              </p:cNvCxnSpPr>
              <p:nvPr/>
            </p:nvCxnSpPr>
            <p:spPr>
              <a:xfrm>
                <a:off x="2447764" y="3777884"/>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grpSp>
        <p:sp>
          <p:nvSpPr>
            <p:cNvPr id="26" name="TextBox 25"/>
            <p:cNvSpPr txBox="1"/>
            <p:nvPr/>
          </p:nvSpPr>
          <p:spPr>
            <a:xfrm>
              <a:off x="2445519"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Analysis Services</a:t>
              </a:r>
              <a:endParaRPr lang="en-IN" sz="1200" dirty="0">
                <a:solidFill>
                  <a:prstClr val="white"/>
                </a:solidFill>
                <a:latin typeface="Tahoma" pitchFamily="34" charset="0"/>
                <a:ea typeface="Tahoma" pitchFamily="34" charset="0"/>
                <a:cs typeface="Tahoma" pitchFamily="34" charset="0"/>
              </a:endParaRPr>
            </a:p>
          </p:txBody>
        </p:sp>
        <p:sp>
          <p:nvSpPr>
            <p:cNvPr id="27" name="TextBox 26"/>
            <p:cNvSpPr txBox="1"/>
            <p:nvPr/>
          </p:nvSpPr>
          <p:spPr>
            <a:xfrm>
              <a:off x="4527246" y="3627838"/>
              <a:ext cx="2279917" cy="228847"/>
            </a:xfrm>
            <a:prstGeom prst="rect">
              <a:avLst/>
            </a:prstGeom>
            <a:noFill/>
          </p:spPr>
          <p:txBody>
            <a:bodyPr wrap="square" rtlCol="0">
              <a:spAutoFit/>
            </a:bodyPr>
            <a:lstStyle/>
            <a:p>
              <a:pPr algn="ctr"/>
              <a:r>
                <a:rPr lang="en-IN" sz="1200" b="1" dirty="0" smtClean="0">
                  <a:solidFill>
                    <a:prstClr val="white"/>
                  </a:solidFill>
                  <a:latin typeface="Tahoma" pitchFamily="34" charset="0"/>
                  <a:ea typeface="Tahoma" pitchFamily="34" charset="0"/>
                  <a:cs typeface="Tahoma" pitchFamily="34" charset="0"/>
                </a:rPr>
                <a:t>Database Management</a:t>
              </a:r>
              <a:endParaRPr lang="en-IN" sz="1200" b="1" dirty="0">
                <a:solidFill>
                  <a:prstClr val="white"/>
                </a:solidFill>
                <a:latin typeface="Tahoma" pitchFamily="34" charset="0"/>
                <a:ea typeface="Tahoma" pitchFamily="34" charset="0"/>
                <a:cs typeface="Tahoma" pitchFamily="34" charset="0"/>
              </a:endParaRPr>
            </a:p>
          </p:txBody>
        </p:sp>
        <p:sp>
          <p:nvSpPr>
            <p:cNvPr id="28" name="TextBox 27"/>
            <p:cNvSpPr txBox="1"/>
            <p:nvPr/>
          </p:nvSpPr>
          <p:spPr>
            <a:xfrm>
              <a:off x="2212615" y="3617981"/>
              <a:ext cx="2414513" cy="228847"/>
            </a:xfrm>
            <a:prstGeom prst="rect">
              <a:avLst/>
            </a:prstGeom>
            <a:noFill/>
          </p:spPr>
          <p:txBody>
            <a:bodyPr wrap="square" rtlCol="0">
              <a:spAutoFit/>
            </a:bodyPr>
            <a:lstStyle/>
            <a:p>
              <a:pPr algn="ctr"/>
              <a:r>
                <a:rPr lang="en-IN" sz="1200" b="1" dirty="0" smtClean="0">
                  <a:solidFill>
                    <a:prstClr val="black"/>
                  </a:solidFill>
                  <a:latin typeface="Tahoma" pitchFamily="34" charset="0"/>
                  <a:ea typeface="Tahoma" pitchFamily="34" charset="0"/>
                  <a:cs typeface="Tahoma" pitchFamily="34" charset="0"/>
                </a:rPr>
                <a:t>Integration Services</a:t>
              </a:r>
              <a:endParaRPr lang="en-IN" sz="1200" b="1" dirty="0">
                <a:solidFill>
                  <a:prstClr val="black"/>
                </a:solidFill>
                <a:latin typeface="Tahoma" pitchFamily="34" charset="0"/>
                <a:ea typeface="Tahoma" pitchFamily="34" charset="0"/>
                <a:cs typeface="Tahoma" pitchFamily="34" charset="0"/>
              </a:endParaRPr>
            </a:p>
          </p:txBody>
        </p:sp>
        <p:sp>
          <p:nvSpPr>
            <p:cNvPr id="30" name="TextBox 29"/>
            <p:cNvSpPr txBox="1"/>
            <p:nvPr/>
          </p:nvSpPr>
          <p:spPr>
            <a:xfrm>
              <a:off x="4677767"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Reporting Services</a:t>
              </a:r>
              <a:endParaRPr lang="en-IN" sz="1200" dirty="0">
                <a:solidFill>
                  <a:prstClr val="white"/>
                </a:solidFill>
                <a:latin typeface="Tahoma" pitchFamily="34" charset="0"/>
                <a:ea typeface="Tahoma" pitchFamily="34" charset="0"/>
                <a:cs typeface="Tahoma" pitchFamily="34" charset="0"/>
              </a:endParaRPr>
            </a:p>
          </p:txBody>
        </p:sp>
        <p:sp>
          <p:nvSpPr>
            <p:cNvPr id="31" name="Rounded Rectangle 30"/>
            <p:cNvSpPr/>
            <p:nvPr/>
          </p:nvSpPr>
          <p:spPr>
            <a:xfrm>
              <a:off x="4175956" y="3431996"/>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32" name="TextBox 31"/>
            <p:cNvSpPr txBox="1"/>
            <p:nvPr/>
          </p:nvSpPr>
          <p:spPr>
            <a:xfrm>
              <a:off x="2318275" y="2835694"/>
              <a:ext cx="4449969" cy="228847"/>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246601918"/>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4280146" cy="523220"/>
          </a:xfrm>
          <a:prstGeom prst="rect">
            <a:avLst/>
          </a:prstGeom>
          <a:noFill/>
        </p:spPr>
        <p:txBody>
          <a:bodyPr wrap="none" rtlCol="0">
            <a:spAutoFit/>
          </a:bodyPr>
          <a:lstStyle/>
          <a:p>
            <a:pPr defTabSz="685800"/>
            <a:r>
              <a:rPr lang="en-US" sz="2800" dirty="0">
                <a:solidFill>
                  <a:prstClr val="black"/>
                </a:solidFill>
              </a:rPr>
              <a:t>SQL Server Analysis Services</a:t>
            </a:r>
            <a:endParaRPr lang="en-IN" sz="2600" dirty="0">
              <a:solidFill>
                <a:srgbClr val="262626"/>
              </a:solidFill>
            </a:endParaRPr>
          </a:p>
        </p:txBody>
      </p:sp>
      <p:pic>
        <p:nvPicPr>
          <p:cNvPr id="18"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60375" y="1002710"/>
            <a:ext cx="8208912" cy="904863"/>
          </a:xfrm>
          <a:prstGeom prst="rect">
            <a:avLst/>
          </a:prstGeom>
          <a:noFill/>
        </p:spPr>
        <p:txBody>
          <a:bodyPr wrap="square" rtlCol="0">
            <a:spAutoFit/>
          </a:bodyPr>
          <a:lstStyle/>
          <a:p>
            <a:pPr marL="285750" indent="-285750" eaLnBrk="0" hangingPunct="0">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It allows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for Online Analytical Processing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OLAP) which is commonly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referred to as “cubes</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eaLnBrk="0" hangingPunct="0">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It also includes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advanced analytical features such as complete data mining and key performance indicator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frameworks </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eaLnBrk="0" hangingPunct="0">
              <a:spcBef>
                <a:spcPct val="20000"/>
              </a:spcBef>
              <a:buSzPct val="8000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It enables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organizations to accommodate multiple analytic needs within one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solution</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nvGrpSpPr>
          <p:cNvPr id="21" name="Group 20"/>
          <p:cNvGrpSpPr/>
          <p:nvPr/>
        </p:nvGrpSpPr>
        <p:grpSpPr>
          <a:xfrm>
            <a:off x="2286866" y="2861084"/>
            <a:ext cx="4949429" cy="1510865"/>
            <a:chOff x="2195736" y="2835694"/>
            <a:chExt cx="4680520" cy="1248224"/>
          </a:xfrm>
        </p:grpSpPr>
        <p:grpSp>
          <p:nvGrpSpPr>
            <p:cNvPr id="22" name="Group 21"/>
            <p:cNvGrpSpPr/>
            <p:nvPr/>
          </p:nvGrpSpPr>
          <p:grpSpPr>
            <a:xfrm>
              <a:off x="2195736" y="2859782"/>
              <a:ext cx="4680520" cy="1224136"/>
              <a:chOff x="2339752" y="3075806"/>
              <a:chExt cx="4680520" cy="1224136"/>
            </a:xfrm>
          </p:grpSpPr>
          <p:sp>
            <p:nvSpPr>
              <p:cNvPr id="38" name="Rectangle 37"/>
              <p:cNvSpPr/>
              <p:nvPr/>
            </p:nvSpPr>
            <p:spPr>
              <a:xfrm>
                <a:off x="2339752" y="3075806"/>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39" name="Rounded Rectangle 38"/>
              <p:cNvSpPr/>
              <p:nvPr/>
            </p:nvSpPr>
            <p:spPr>
              <a:xfrm>
                <a:off x="2447764" y="3327834"/>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40" name="Straight Connector 39"/>
              <p:cNvCxnSpPr>
                <a:stCxn id="39" idx="0"/>
                <a:endCxn id="39" idx="2"/>
              </p:cNvCxnSpPr>
              <p:nvPr/>
            </p:nvCxnSpPr>
            <p:spPr>
              <a:xfrm>
                <a:off x="4680012" y="3327834"/>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1" name="Straight Connector 40"/>
              <p:cNvCxnSpPr>
                <a:stCxn id="39" idx="1"/>
                <a:endCxn id="39" idx="3"/>
              </p:cNvCxnSpPr>
              <p:nvPr/>
            </p:nvCxnSpPr>
            <p:spPr>
              <a:xfrm>
                <a:off x="2447764" y="3777884"/>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grpSp>
        <p:sp>
          <p:nvSpPr>
            <p:cNvPr id="23" name="TextBox 22"/>
            <p:cNvSpPr txBox="1"/>
            <p:nvPr/>
          </p:nvSpPr>
          <p:spPr>
            <a:xfrm>
              <a:off x="2445519" y="3173150"/>
              <a:ext cx="1948706" cy="228847"/>
            </a:xfrm>
            <a:prstGeom prst="rect">
              <a:avLst/>
            </a:prstGeom>
            <a:noFill/>
          </p:spPr>
          <p:txBody>
            <a:bodyPr wrap="square" rtlCol="0">
              <a:spAutoFit/>
            </a:bodyPr>
            <a:lstStyle/>
            <a:p>
              <a:pPr algn="ctr"/>
              <a:r>
                <a:rPr lang="en-IN" sz="1200" b="1" dirty="0" smtClean="0">
                  <a:solidFill>
                    <a:prstClr val="black"/>
                  </a:solidFill>
                  <a:latin typeface="Tahoma" pitchFamily="34" charset="0"/>
                  <a:ea typeface="Tahoma" pitchFamily="34" charset="0"/>
                  <a:cs typeface="Tahoma" pitchFamily="34" charset="0"/>
                </a:rPr>
                <a:t>Analysis Services</a:t>
              </a:r>
              <a:endParaRPr lang="en-IN" sz="1200" b="1" dirty="0">
                <a:solidFill>
                  <a:prstClr val="black"/>
                </a:solidFill>
                <a:latin typeface="Tahoma" pitchFamily="34" charset="0"/>
                <a:ea typeface="Tahoma" pitchFamily="34" charset="0"/>
                <a:cs typeface="Tahoma" pitchFamily="34" charset="0"/>
              </a:endParaRPr>
            </a:p>
          </p:txBody>
        </p:sp>
        <p:sp>
          <p:nvSpPr>
            <p:cNvPr id="24" name="TextBox 23"/>
            <p:cNvSpPr txBox="1"/>
            <p:nvPr/>
          </p:nvSpPr>
          <p:spPr>
            <a:xfrm>
              <a:off x="4527246" y="3627838"/>
              <a:ext cx="2279917" cy="254275"/>
            </a:xfrm>
            <a:prstGeom prst="rect">
              <a:avLst/>
            </a:prstGeom>
            <a:noFill/>
          </p:spPr>
          <p:txBody>
            <a:bodyPr wrap="square" rtlCol="0">
              <a:spAutoFit/>
            </a:bodyPr>
            <a:lstStyle/>
            <a:p>
              <a:pPr algn="ctr"/>
              <a:r>
                <a:rPr lang="en-IN" sz="1400" dirty="0" smtClean="0">
                  <a:solidFill>
                    <a:prstClr val="white"/>
                  </a:solidFill>
                  <a:latin typeface="Tahoma" pitchFamily="34" charset="0"/>
                  <a:ea typeface="Tahoma" pitchFamily="34" charset="0"/>
                  <a:cs typeface="Tahoma" pitchFamily="34" charset="0"/>
                </a:rPr>
                <a:t>Database Management</a:t>
              </a:r>
              <a:endParaRPr lang="en-IN" sz="1400" dirty="0">
                <a:solidFill>
                  <a:prstClr val="white"/>
                </a:solidFill>
                <a:latin typeface="Tahoma" pitchFamily="34" charset="0"/>
                <a:ea typeface="Tahoma" pitchFamily="34" charset="0"/>
                <a:cs typeface="Tahoma" pitchFamily="34" charset="0"/>
              </a:endParaRPr>
            </a:p>
          </p:txBody>
        </p:sp>
        <p:sp>
          <p:nvSpPr>
            <p:cNvPr id="29" name="TextBox 28"/>
            <p:cNvSpPr txBox="1"/>
            <p:nvPr/>
          </p:nvSpPr>
          <p:spPr>
            <a:xfrm>
              <a:off x="2212615" y="3617981"/>
              <a:ext cx="2414513"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Integration Services</a:t>
              </a:r>
              <a:endParaRPr lang="en-IN" sz="1200" dirty="0">
                <a:solidFill>
                  <a:prstClr val="white"/>
                </a:solidFill>
                <a:latin typeface="Tahoma" pitchFamily="34" charset="0"/>
                <a:ea typeface="Tahoma" pitchFamily="34" charset="0"/>
                <a:cs typeface="Tahoma" pitchFamily="34" charset="0"/>
              </a:endParaRPr>
            </a:p>
          </p:txBody>
        </p:sp>
        <p:sp>
          <p:nvSpPr>
            <p:cNvPr id="35" name="TextBox 34"/>
            <p:cNvSpPr txBox="1"/>
            <p:nvPr/>
          </p:nvSpPr>
          <p:spPr>
            <a:xfrm>
              <a:off x="4677767"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Reporting Services</a:t>
              </a:r>
              <a:endParaRPr lang="en-IN" sz="1200" dirty="0">
                <a:solidFill>
                  <a:prstClr val="white"/>
                </a:solidFill>
                <a:latin typeface="Tahoma" pitchFamily="34" charset="0"/>
                <a:ea typeface="Tahoma" pitchFamily="34" charset="0"/>
                <a:cs typeface="Tahoma" pitchFamily="34" charset="0"/>
              </a:endParaRPr>
            </a:p>
          </p:txBody>
        </p:sp>
        <p:sp>
          <p:nvSpPr>
            <p:cNvPr id="36" name="Rounded Rectangle 35"/>
            <p:cNvSpPr/>
            <p:nvPr/>
          </p:nvSpPr>
          <p:spPr>
            <a:xfrm>
              <a:off x="4175956" y="3431996"/>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37" name="TextBox 36"/>
            <p:cNvSpPr txBox="1"/>
            <p:nvPr/>
          </p:nvSpPr>
          <p:spPr>
            <a:xfrm>
              <a:off x="2318275" y="2835694"/>
              <a:ext cx="4449969" cy="228847"/>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51531712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TextBox 6"/>
          <p:cNvSpPr txBox="1"/>
          <p:nvPr/>
        </p:nvSpPr>
        <p:spPr>
          <a:xfrm>
            <a:off x="395536" y="177942"/>
            <a:ext cx="4536883" cy="523220"/>
          </a:xfrm>
          <a:prstGeom prst="rect">
            <a:avLst/>
          </a:prstGeom>
          <a:noFill/>
        </p:spPr>
        <p:txBody>
          <a:bodyPr wrap="none" rtlCol="0">
            <a:spAutoFit/>
          </a:bodyPr>
          <a:lstStyle/>
          <a:p>
            <a:pPr defTabSz="685800"/>
            <a:r>
              <a:rPr lang="en-US" sz="2800" dirty="0">
                <a:solidFill>
                  <a:prstClr val="black"/>
                </a:solidFill>
              </a:rPr>
              <a:t>SQL Server </a:t>
            </a:r>
            <a:r>
              <a:rPr lang="en-US" sz="2800" dirty="0" smtClean="0">
                <a:solidFill>
                  <a:prstClr val="black"/>
                </a:solidFill>
              </a:rPr>
              <a:t>Reporting </a:t>
            </a:r>
            <a:r>
              <a:rPr lang="en-US" sz="2800" dirty="0">
                <a:solidFill>
                  <a:prstClr val="black"/>
                </a:solidFill>
              </a:rPr>
              <a:t>Services</a:t>
            </a:r>
            <a:endParaRPr lang="en-IN" sz="2600" dirty="0">
              <a:solidFill>
                <a:srgbClr val="262626"/>
              </a:solidFill>
            </a:endParaRPr>
          </a:p>
        </p:txBody>
      </p:sp>
      <p:pic>
        <p:nvPicPr>
          <p:cNvPr id="18"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60375" y="1002710"/>
            <a:ext cx="8208912" cy="941796"/>
          </a:xfrm>
          <a:prstGeom prst="rect">
            <a:avLst/>
          </a:prstGeom>
          <a:noFill/>
        </p:spPr>
        <p:txBody>
          <a:bodyPr wrap="square" rtlCol="0">
            <a:spAutoFit/>
          </a:bodyPr>
          <a:lstStyle/>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Provides a complete reporting platform so that end-users can view data using a Web browser or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desktop  </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Includes report authoring tools for both technical developers and business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users</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Allows web-based viewing and rendering in popular document formats such as Microsoft Excel and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PDF</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lgn="just" eaLnBrk="0" hangingPunct="0">
              <a:spcBef>
                <a:spcPct val="20000"/>
              </a:spcBef>
              <a:buSzPct val="80000"/>
              <a:buFont typeface="Symbol" panose="05050102010706020507" pitchFamily="18" charset="2"/>
              <a:buChar cha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Contains robust e-mail subscription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capability</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nvGrpSpPr>
          <p:cNvPr id="21" name="Group 20"/>
          <p:cNvGrpSpPr/>
          <p:nvPr/>
        </p:nvGrpSpPr>
        <p:grpSpPr>
          <a:xfrm>
            <a:off x="2286866" y="2861084"/>
            <a:ext cx="4949429" cy="1510865"/>
            <a:chOff x="2195736" y="2835694"/>
            <a:chExt cx="4680520" cy="1248224"/>
          </a:xfrm>
        </p:grpSpPr>
        <p:grpSp>
          <p:nvGrpSpPr>
            <p:cNvPr id="22" name="Group 21"/>
            <p:cNvGrpSpPr/>
            <p:nvPr/>
          </p:nvGrpSpPr>
          <p:grpSpPr>
            <a:xfrm>
              <a:off x="2195736" y="2859782"/>
              <a:ext cx="4680520" cy="1224136"/>
              <a:chOff x="2339752" y="3075806"/>
              <a:chExt cx="4680520" cy="1224136"/>
            </a:xfrm>
          </p:grpSpPr>
          <p:sp>
            <p:nvSpPr>
              <p:cNvPr id="38" name="Rectangle 37"/>
              <p:cNvSpPr/>
              <p:nvPr/>
            </p:nvSpPr>
            <p:spPr>
              <a:xfrm>
                <a:off x="2339752" y="3075806"/>
                <a:ext cx="4680520" cy="1224136"/>
              </a:xfrm>
              <a:prstGeom prst="rect">
                <a:avLst/>
              </a:prstGeom>
              <a:gradFill>
                <a:gsLst>
                  <a:gs pos="0">
                    <a:schemeClr val="accent6">
                      <a:tint val="50000"/>
                      <a:satMod val="300000"/>
                    </a:schemeClr>
                  </a:gs>
                  <a:gs pos="84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prstClr val="black"/>
                  </a:solidFill>
                </a:endParaRPr>
              </a:p>
            </p:txBody>
          </p:sp>
          <p:sp>
            <p:nvSpPr>
              <p:cNvPr id="39" name="Rounded Rectangle 38"/>
              <p:cNvSpPr/>
              <p:nvPr/>
            </p:nvSpPr>
            <p:spPr>
              <a:xfrm>
                <a:off x="2447764" y="3327834"/>
                <a:ext cx="4464496" cy="900100"/>
              </a:xfrm>
              <a:prstGeom prst="roundRect">
                <a:avLst/>
              </a:prstGeom>
              <a:gradFill>
                <a:gsLst>
                  <a:gs pos="0">
                    <a:srgbClr val="4BACC6"/>
                  </a:gs>
                  <a:gs pos="100000">
                    <a:schemeClr val="accent5">
                      <a:lumMod val="60000"/>
                      <a:lumOff val="40000"/>
                    </a:schemeClr>
                  </a:gs>
                  <a:gs pos="100000">
                    <a:schemeClr val="accent6">
                      <a:tint val="15000"/>
                      <a:satMod val="350000"/>
                    </a:schemeClr>
                  </a:gs>
                </a:gsLst>
                <a:lin ang="16200000" scaled="1"/>
              </a:gra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800" b="1" dirty="0">
                  <a:solidFill>
                    <a:prstClr val="white"/>
                  </a:solidFill>
                  <a:latin typeface="Tahoma" pitchFamily="34" charset="0"/>
                  <a:ea typeface="Tahoma" pitchFamily="34" charset="0"/>
                  <a:cs typeface="Tahoma" pitchFamily="34" charset="0"/>
                </a:endParaRPr>
              </a:p>
            </p:txBody>
          </p:sp>
          <p:cxnSp>
            <p:nvCxnSpPr>
              <p:cNvPr id="40" name="Straight Connector 39"/>
              <p:cNvCxnSpPr>
                <a:stCxn id="39" idx="0"/>
                <a:endCxn id="39" idx="2"/>
              </p:cNvCxnSpPr>
              <p:nvPr/>
            </p:nvCxnSpPr>
            <p:spPr>
              <a:xfrm>
                <a:off x="4680012" y="3327834"/>
                <a:ext cx="0" cy="90010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1" name="Straight Connector 40"/>
              <p:cNvCxnSpPr>
                <a:stCxn id="39" idx="1"/>
                <a:endCxn id="39" idx="3"/>
              </p:cNvCxnSpPr>
              <p:nvPr/>
            </p:nvCxnSpPr>
            <p:spPr>
              <a:xfrm>
                <a:off x="2447764" y="3777884"/>
                <a:ext cx="4464496"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grpSp>
        <p:sp>
          <p:nvSpPr>
            <p:cNvPr id="23" name="TextBox 22"/>
            <p:cNvSpPr txBox="1"/>
            <p:nvPr/>
          </p:nvSpPr>
          <p:spPr>
            <a:xfrm>
              <a:off x="2445519" y="3173150"/>
              <a:ext cx="1948706"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Analysis Services</a:t>
              </a:r>
              <a:endParaRPr lang="en-IN" sz="1200" dirty="0">
                <a:solidFill>
                  <a:prstClr val="white"/>
                </a:solidFill>
                <a:latin typeface="Tahoma" pitchFamily="34" charset="0"/>
                <a:ea typeface="Tahoma" pitchFamily="34" charset="0"/>
                <a:cs typeface="Tahoma" pitchFamily="34" charset="0"/>
              </a:endParaRPr>
            </a:p>
          </p:txBody>
        </p:sp>
        <p:sp>
          <p:nvSpPr>
            <p:cNvPr id="24" name="TextBox 23"/>
            <p:cNvSpPr txBox="1"/>
            <p:nvPr/>
          </p:nvSpPr>
          <p:spPr>
            <a:xfrm>
              <a:off x="4527246" y="3627838"/>
              <a:ext cx="2279917" cy="254275"/>
            </a:xfrm>
            <a:prstGeom prst="rect">
              <a:avLst/>
            </a:prstGeom>
            <a:noFill/>
          </p:spPr>
          <p:txBody>
            <a:bodyPr wrap="square" rtlCol="0">
              <a:spAutoFit/>
            </a:bodyPr>
            <a:lstStyle/>
            <a:p>
              <a:pPr algn="ctr"/>
              <a:r>
                <a:rPr lang="en-IN" sz="1400" dirty="0" smtClean="0">
                  <a:solidFill>
                    <a:prstClr val="white"/>
                  </a:solidFill>
                  <a:latin typeface="Tahoma" pitchFamily="34" charset="0"/>
                  <a:ea typeface="Tahoma" pitchFamily="34" charset="0"/>
                  <a:cs typeface="Tahoma" pitchFamily="34" charset="0"/>
                </a:rPr>
                <a:t>Database Management</a:t>
              </a:r>
              <a:endParaRPr lang="en-IN" sz="1400" dirty="0">
                <a:solidFill>
                  <a:prstClr val="white"/>
                </a:solidFill>
                <a:latin typeface="Tahoma" pitchFamily="34" charset="0"/>
                <a:ea typeface="Tahoma" pitchFamily="34" charset="0"/>
                <a:cs typeface="Tahoma" pitchFamily="34" charset="0"/>
              </a:endParaRPr>
            </a:p>
          </p:txBody>
        </p:sp>
        <p:sp>
          <p:nvSpPr>
            <p:cNvPr id="29" name="TextBox 28"/>
            <p:cNvSpPr txBox="1"/>
            <p:nvPr/>
          </p:nvSpPr>
          <p:spPr>
            <a:xfrm>
              <a:off x="2212615" y="3617981"/>
              <a:ext cx="2414513" cy="228847"/>
            </a:xfrm>
            <a:prstGeom prst="rect">
              <a:avLst/>
            </a:prstGeom>
            <a:noFill/>
          </p:spPr>
          <p:txBody>
            <a:bodyPr wrap="square" rtlCol="0">
              <a:spAutoFit/>
            </a:bodyPr>
            <a:lstStyle/>
            <a:p>
              <a:pPr algn="ctr"/>
              <a:r>
                <a:rPr lang="en-IN" sz="1200" dirty="0" smtClean="0">
                  <a:solidFill>
                    <a:prstClr val="white"/>
                  </a:solidFill>
                  <a:latin typeface="Tahoma" pitchFamily="34" charset="0"/>
                  <a:ea typeface="Tahoma" pitchFamily="34" charset="0"/>
                  <a:cs typeface="Tahoma" pitchFamily="34" charset="0"/>
                </a:rPr>
                <a:t>Integration Services</a:t>
              </a:r>
              <a:endParaRPr lang="en-IN" sz="1200" dirty="0">
                <a:solidFill>
                  <a:prstClr val="white"/>
                </a:solidFill>
                <a:latin typeface="Tahoma" pitchFamily="34" charset="0"/>
                <a:ea typeface="Tahoma" pitchFamily="34" charset="0"/>
                <a:cs typeface="Tahoma" pitchFamily="34" charset="0"/>
              </a:endParaRPr>
            </a:p>
          </p:txBody>
        </p:sp>
        <p:sp>
          <p:nvSpPr>
            <p:cNvPr id="35" name="TextBox 34"/>
            <p:cNvSpPr txBox="1"/>
            <p:nvPr/>
          </p:nvSpPr>
          <p:spPr>
            <a:xfrm>
              <a:off x="4677767" y="3173150"/>
              <a:ext cx="1948706" cy="228847"/>
            </a:xfrm>
            <a:prstGeom prst="rect">
              <a:avLst/>
            </a:prstGeom>
            <a:noFill/>
          </p:spPr>
          <p:txBody>
            <a:bodyPr wrap="square" rtlCol="0">
              <a:spAutoFit/>
            </a:bodyPr>
            <a:lstStyle/>
            <a:p>
              <a:pPr algn="ctr"/>
              <a:r>
                <a:rPr lang="en-IN" sz="1200" b="1" dirty="0" smtClean="0">
                  <a:solidFill>
                    <a:prstClr val="black"/>
                  </a:solidFill>
                  <a:latin typeface="Tahoma" pitchFamily="34" charset="0"/>
                  <a:ea typeface="Tahoma" pitchFamily="34" charset="0"/>
                  <a:cs typeface="Tahoma" pitchFamily="34" charset="0"/>
                </a:rPr>
                <a:t>Reporting Services</a:t>
              </a:r>
              <a:endParaRPr lang="en-IN" sz="1200" b="1" dirty="0">
                <a:solidFill>
                  <a:prstClr val="black"/>
                </a:solidFill>
                <a:latin typeface="Tahoma" pitchFamily="34" charset="0"/>
                <a:ea typeface="Tahoma" pitchFamily="34" charset="0"/>
                <a:cs typeface="Tahoma" pitchFamily="34" charset="0"/>
              </a:endParaRPr>
            </a:p>
          </p:txBody>
        </p:sp>
        <p:sp>
          <p:nvSpPr>
            <p:cNvPr id="36" name="Rounded Rectangle 35"/>
            <p:cNvSpPr/>
            <p:nvPr/>
          </p:nvSpPr>
          <p:spPr>
            <a:xfrm>
              <a:off x="4175956" y="3431996"/>
              <a:ext cx="729332" cy="195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solidFill>
                    <a:prstClr val="black"/>
                  </a:solidFill>
                  <a:latin typeface="Tahoma" pitchFamily="34" charset="0"/>
                  <a:ea typeface="Tahoma" pitchFamily="34" charset="0"/>
                  <a:cs typeface="Tahoma" pitchFamily="34" charset="0"/>
                </a:rPr>
                <a:t>SQL</a:t>
              </a:r>
              <a:endParaRPr lang="en-IN" sz="1200" dirty="0">
                <a:solidFill>
                  <a:prstClr val="black"/>
                </a:solidFill>
                <a:latin typeface="Tahoma" pitchFamily="34" charset="0"/>
                <a:ea typeface="Tahoma" pitchFamily="34" charset="0"/>
                <a:cs typeface="Tahoma" pitchFamily="34" charset="0"/>
              </a:endParaRPr>
            </a:p>
          </p:txBody>
        </p:sp>
        <p:sp>
          <p:nvSpPr>
            <p:cNvPr id="37" name="TextBox 36"/>
            <p:cNvSpPr txBox="1"/>
            <p:nvPr/>
          </p:nvSpPr>
          <p:spPr>
            <a:xfrm>
              <a:off x="2318275" y="2835694"/>
              <a:ext cx="4449969" cy="228847"/>
            </a:xfrm>
            <a:prstGeom prst="rect">
              <a:avLst/>
            </a:prstGeom>
            <a:noFill/>
          </p:spPr>
          <p:txBody>
            <a:bodyPr wrap="square" rtlCol="0">
              <a:spAutoFit/>
            </a:bodyPr>
            <a:lstStyle/>
            <a:p>
              <a:pPr algn="ctr"/>
              <a:r>
                <a:rPr lang="en-IN" sz="1200" dirty="0" smtClean="0">
                  <a:solidFill>
                    <a:prstClr val="black"/>
                  </a:solidFill>
                  <a:latin typeface="Tahoma" pitchFamily="34" charset="0"/>
                  <a:ea typeface="Tahoma" pitchFamily="34" charset="0"/>
                  <a:cs typeface="Tahoma" pitchFamily="34" charset="0"/>
                </a:rPr>
                <a:t>Business Intelligence Platform</a:t>
              </a:r>
              <a:endParaRPr lang="en-IN" sz="1200" dirty="0">
                <a:solidFill>
                  <a:prstClr val="black"/>
                </a:solidFill>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980477893"/>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283718"/>
            <a:ext cx="8568952" cy="584775"/>
          </a:xfrm>
          <a:prstGeom prst="rect">
            <a:avLst/>
          </a:prstGeom>
          <a:noFill/>
        </p:spPr>
        <p:txBody>
          <a:bodyPr wrap="square" rtlCol="0">
            <a:spAutoFit/>
          </a:bodyPr>
          <a:lstStyle/>
          <a:p>
            <a:pPr algn="ctr">
              <a:spcBef>
                <a:spcPct val="20000"/>
              </a:spcBef>
              <a:buSzPct val="80000"/>
            </a:pPr>
            <a:r>
              <a:rPr lang="en-US" altLang="en-US" sz="3200" b="1" dirty="0" smtClean="0">
                <a:solidFill>
                  <a:srgbClr val="0070C0"/>
                </a:solidFill>
                <a:ea typeface="Tahoma" panose="020B0604030504040204" pitchFamily="34" charset="0"/>
                <a:cs typeface="Tahoma" panose="020B0604030504040204" pitchFamily="34" charset="0"/>
              </a:rPr>
              <a:t>Comparison of MSBI with Other tools</a:t>
            </a:r>
            <a:endParaRPr lang="en-US" altLang="en-US" sz="3200" b="1" dirty="0">
              <a:solidFill>
                <a:srgbClr val="0070C0"/>
              </a:solidFill>
              <a:ea typeface="Tahoma" panose="020B0604030504040204" pitchFamily="34" charset="0"/>
              <a:cs typeface="Tahoma" panose="020B0604030504040204" pitchFamily="34" charset="0"/>
            </a:endParaRPr>
          </a:p>
        </p:txBody>
      </p:sp>
      <p:pic>
        <p:nvPicPr>
          <p:cNvPr id="3" name="Picture 7"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39118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9" name="Rectangle 18"/>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5" name="Picture 34"/>
          <p:cNvPicPr>
            <a:picLocks noChangeAspect="1"/>
          </p:cNvPicPr>
          <p:nvPr/>
        </p:nvPicPr>
        <p:blipFill>
          <a:blip r:embed="rId3"/>
          <a:stretch>
            <a:fillRect/>
          </a:stretch>
        </p:blipFill>
        <p:spPr>
          <a:xfrm>
            <a:off x="5901579" y="3796607"/>
            <a:ext cx="693090" cy="276160"/>
          </a:xfrm>
          <a:prstGeom prst="rect">
            <a:avLst/>
          </a:prstGeom>
        </p:spPr>
      </p:pic>
      <p:pic>
        <p:nvPicPr>
          <p:cNvPr id="33" name="Picture 32"/>
          <p:cNvPicPr>
            <a:picLocks noChangeAspect="1"/>
          </p:cNvPicPr>
          <p:nvPr/>
        </p:nvPicPr>
        <p:blipFill>
          <a:blip r:embed="rId4"/>
          <a:stretch>
            <a:fillRect/>
          </a:stretch>
        </p:blipFill>
        <p:spPr>
          <a:xfrm>
            <a:off x="4440027" y="3767703"/>
            <a:ext cx="1240853" cy="305064"/>
          </a:xfrm>
          <a:prstGeom prst="rect">
            <a:avLst/>
          </a:prstGeom>
        </p:spPr>
      </p:pic>
      <p:sp>
        <p:nvSpPr>
          <p:cNvPr id="62"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63" name="Picture 7" descr="edureka logol.jpg"/>
          <p:cNvPicPr>
            <a:picLocks noChangeAspect="1"/>
          </p:cNvPicPr>
          <p:nvPr/>
        </p:nvPicPr>
        <p:blipFill>
          <a:blip r:embed="rId5"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
        <p:nvSpPr>
          <p:cNvPr id="5" name="TextBox 4"/>
          <p:cNvSpPr txBox="1"/>
          <p:nvPr/>
        </p:nvSpPr>
        <p:spPr>
          <a:xfrm>
            <a:off x="3029364" y="4018281"/>
            <a:ext cx="1368152" cy="430887"/>
          </a:xfrm>
          <a:prstGeom prst="rect">
            <a:avLst/>
          </a:prstGeom>
          <a:noFill/>
        </p:spPr>
        <p:txBody>
          <a:bodyPr wrap="square" rtlCol="0">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25K</a:t>
            </a:r>
            <a:endParaRPr lang="en-IN"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p:cNvSpPr txBox="1"/>
          <p:nvPr/>
        </p:nvSpPr>
        <p:spPr>
          <a:xfrm>
            <a:off x="5558833" y="4035832"/>
            <a:ext cx="1368152" cy="430887"/>
          </a:xfrm>
          <a:prstGeom prst="rect">
            <a:avLst/>
          </a:prstGeom>
          <a:noFill/>
        </p:spPr>
        <p:txBody>
          <a:bodyPr wrap="square" rtlCol="0">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25K</a:t>
            </a:r>
            <a:endParaRPr lang="en-IN" sz="11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p:cNvSpPr txBox="1"/>
          <p:nvPr/>
        </p:nvSpPr>
        <p:spPr>
          <a:xfrm>
            <a:off x="4355976" y="4034786"/>
            <a:ext cx="1368152" cy="430887"/>
          </a:xfrm>
          <a:prstGeom prst="rect">
            <a:avLst/>
          </a:prstGeom>
          <a:noFill/>
        </p:spPr>
        <p:txBody>
          <a:bodyPr wrap="square" rtlCol="0">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40K</a:t>
            </a:r>
            <a:endParaRPr lang="en-IN"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Can 22"/>
          <p:cNvSpPr/>
          <p:nvPr/>
        </p:nvSpPr>
        <p:spPr>
          <a:xfrm>
            <a:off x="3261566" y="3254824"/>
            <a:ext cx="970873" cy="4271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27" name="Can 26"/>
          <p:cNvSpPr/>
          <p:nvPr/>
        </p:nvSpPr>
        <p:spPr>
          <a:xfrm>
            <a:off x="4507013" y="3063969"/>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28" name="Can 27"/>
          <p:cNvSpPr/>
          <p:nvPr/>
        </p:nvSpPr>
        <p:spPr>
          <a:xfrm>
            <a:off x="5757209" y="3271901"/>
            <a:ext cx="970873" cy="42712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29" name="Rounded Rectangle 28"/>
          <p:cNvSpPr/>
          <p:nvPr/>
        </p:nvSpPr>
        <p:spPr>
          <a:xfrm>
            <a:off x="1208079" y="3525535"/>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8803108"/>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6275" y="1222012"/>
            <a:ext cx="6085656" cy="2677656"/>
          </a:xfrm>
          <a:prstGeom prst="rect">
            <a:avLst/>
          </a:prstGeom>
          <a:noFill/>
        </p:spPr>
        <p:txBody>
          <a:bodyPr wrap="square" rtlCol="0">
            <a:spAutoFit/>
          </a:bodyPr>
          <a:lstStyle/>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why </a:t>
            </a:r>
            <a:r>
              <a:rPr lang="en-IN" sz="1200" dirty="0">
                <a:latin typeface="Tahoma" panose="020B0604030504040204" pitchFamily="34" charset="0"/>
                <a:ea typeface="Tahoma" panose="020B0604030504040204" pitchFamily="34" charset="0"/>
                <a:cs typeface="Tahoma" panose="020B0604030504040204" pitchFamily="34" charset="0"/>
              </a:rPr>
              <a:t>BI</a:t>
            </a:r>
            <a:r>
              <a:rPr lang="en-IN" sz="1200" dirty="0" smtClean="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what is BI and what are the existing solutions</a:t>
            </a: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a:t>
            </a:r>
            <a:r>
              <a:rPr lang="en-IN" sz="1200" dirty="0">
                <a:latin typeface="Tahoma" panose="020B0604030504040204" pitchFamily="34" charset="0"/>
                <a:ea typeface="Tahoma" panose="020B0604030504040204" pitchFamily="34" charset="0"/>
                <a:cs typeface="Tahoma" panose="020B0604030504040204" pitchFamily="34" charset="0"/>
              </a:rPr>
              <a:t>MSBI as a </a:t>
            </a:r>
            <a:r>
              <a:rPr lang="en-IN" sz="1200" dirty="0" smtClean="0">
                <a:latin typeface="Tahoma" panose="020B0604030504040204" pitchFamily="34" charset="0"/>
                <a:ea typeface="Tahoma" panose="020B0604030504040204" pitchFamily="34" charset="0"/>
                <a:cs typeface="Tahoma" panose="020B0604030504040204" pitchFamily="34" charset="0"/>
              </a:rPr>
              <a:t>solution</a:t>
            </a:r>
            <a:endParaRPr lang="en-IN" sz="1200" dirty="0">
              <a:latin typeface="Tahoma" panose="020B0604030504040204" pitchFamily="34" charset="0"/>
              <a:ea typeface="Tahoma" panose="020B0604030504040204" pitchFamily="34" charset="0"/>
              <a:cs typeface="Tahoma" panose="020B0604030504040204" pitchFamily="34" charset="0"/>
            </a:endParaRPr>
          </a:p>
          <a:p>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MSBI Architecture</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Diving </a:t>
            </a:r>
            <a:r>
              <a:rPr lang="en-IN" sz="1200" dirty="0">
                <a:latin typeface="Tahoma" panose="020B0604030504040204" pitchFamily="34" charset="0"/>
                <a:ea typeface="Tahoma" panose="020B0604030504040204" pitchFamily="34" charset="0"/>
                <a:cs typeface="Tahoma" panose="020B0604030504040204" pitchFamily="34" charset="0"/>
              </a:rPr>
              <a:t>Deeper into MSBI : SSIS, SSAS and SSRS</a:t>
            </a:r>
            <a:r>
              <a:rPr lang="en-IN"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latin typeface="Tahoma" panose="020B0604030504040204" pitchFamily="34" charset="0"/>
                <a:ea typeface="Tahoma" panose="020B0604030504040204" pitchFamily="34" charset="0"/>
                <a:cs typeface="Tahoma" panose="020B0604030504040204" pitchFamily="34" charset="0"/>
              </a:rPr>
              <a:t>Compare MSBI with other BI </a:t>
            </a:r>
            <a:r>
              <a:rPr lang="en-IN" sz="1200" dirty="0" smtClean="0">
                <a:latin typeface="Tahoma" panose="020B0604030504040204" pitchFamily="34" charset="0"/>
                <a:ea typeface="Tahoma" panose="020B0604030504040204" pitchFamily="34" charset="0"/>
                <a:cs typeface="Tahoma" panose="020B0604030504040204" pitchFamily="34" charset="0"/>
              </a:rPr>
              <a:t>Tools</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Hands-on Demo</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defTabSz="68580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Objectives</a:t>
            </a:r>
            <a:endParaRPr lang="en-IN" sz="2600" dirty="0">
              <a:solidFill>
                <a:srgbClr val="262626"/>
              </a:solidFill>
            </a:endParaRPr>
          </a:p>
        </p:txBody>
      </p:sp>
      <p:sp>
        <p:nvSpPr>
          <p:cNvPr id="2" name="Rectangle 1"/>
          <p:cNvSpPr/>
          <p:nvPr/>
        </p:nvSpPr>
        <p:spPr>
          <a:xfrm>
            <a:off x="683568" y="919446"/>
            <a:ext cx="4572000" cy="276999"/>
          </a:xfrm>
          <a:prstGeom prst="rect">
            <a:avLst/>
          </a:prstGeom>
        </p:spPr>
        <p:txBody>
          <a:bodyPr>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At the end of this module, you will be able </a:t>
            </a:r>
            <a:r>
              <a:rPr lang="en-US" sz="1200" dirty="0" smtClean="0">
                <a:latin typeface="Tahoma" panose="020B0604030504040204" pitchFamily="34" charset="0"/>
                <a:ea typeface="Tahoma" panose="020B0604030504040204" pitchFamily="34" charset="0"/>
                <a:cs typeface="Tahoma" panose="020B0604030504040204" pitchFamily="34" charset="0"/>
              </a:rPr>
              <a:t>to:</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720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p:cNvSpPr txBox="1"/>
          <p:nvPr/>
        </p:nvSpPr>
        <p:spPr>
          <a:xfrm>
            <a:off x="3029364" y="4018281"/>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25K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1" name="TextBox 30"/>
          <p:cNvSpPr txBox="1"/>
          <p:nvPr/>
        </p:nvSpPr>
        <p:spPr>
          <a:xfrm>
            <a:off x="5558833" y="4035832"/>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a:t>
            </a:r>
            <a:r>
              <a:rPr lang="en-US" sz="1050" dirty="0" smtClean="0">
                <a:latin typeface="Tahoma" panose="020B0604030504040204" pitchFamily="34" charset="0"/>
                <a:ea typeface="Tahoma" panose="020B0604030504040204" pitchFamily="34" charset="0"/>
                <a:cs typeface="Tahoma" panose="020B0604030504040204" pitchFamily="34" charset="0"/>
              </a:rPr>
              <a:t>Cost </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rPr>
              <a:t>$ 3</a:t>
            </a:r>
            <a:r>
              <a:rPr lang="en-US" sz="1050" dirty="0" smtClean="0">
                <a:latin typeface="Tahoma" panose="020B0604030504040204" pitchFamily="34" charset="0"/>
                <a:ea typeface="Tahoma" panose="020B0604030504040204" pitchFamily="34" charset="0"/>
                <a:cs typeface="Tahoma" panose="020B0604030504040204" pitchFamily="34" charset="0"/>
              </a:rPr>
              <a:t>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4355976" y="4034786"/>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56K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28" name="Rounded Rectangle 27"/>
          <p:cNvSpPr/>
          <p:nvPr/>
        </p:nvSpPr>
        <p:spPr>
          <a:xfrm>
            <a:off x="1208079" y="3525534"/>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2" name="Can 41"/>
          <p:cNvSpPr/>
          <p:nvPr/>
        </p:nvSpPr>
        <p:spPr>
          <a:xfrm>
            <a:off x="3256816" y="3271901"/>
            <a:ext cx="970873" cy="4271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43" name="Can 42"/>
          <p:cNvSpPr/>
          <p:nvPr/>
        </p:nvSpPr>
        <p:spPr>
          <a:xfrm>
            <a:off x="4507013" y="3063968"/>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44" name="Can 43"/>
          <p:cNvSpPr/>
          <p:nvPr/>
        </p:nvSpPr>
        <p:spPr>
          <a:xfrm>
            <a:off x="5757209" y="3271901"/>
            <a:ext cx="970873" cy="42712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45" name="Rounded Rectangle 44"/>
          <p:cNvSpPr/>
          <p:nvPr/>
        </p:nvSpPr>
        <p:spPr>
          <a:xfrm>
            <a:off x="1208079" y="2965828"/>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Manageability</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6" name="Can 45"/>
          <p:cNvSpPr/>
          <p:nvPr/>
        </p:nvSpPr>
        <p:spPr>
          <a:xfrm>
            <a:off x="4507013" y="2903983"/>
            <a:ext cx="970873" cy="243951"/>
          </a:xfrm>
          <a:prstGeom prst="can">
            <a:avLst>
              <a:gd name="adj" fmla="val 3564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47" name="Can 46"/>
          <p:cNvSpPr/>
          <p:nvPr/>
        </p:nvSpPr>
        <p:spPr>
          <a:xfrm>
            <a:off x="5750660" y="3087687"/>
            <a:ext cx="970873" cy="243951"/>
          </a:xfrm>
          <a:prstGeom prst="can">
            <a:avLst>
              <a:gd name="adj" fmla="val 35643"/>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48" name="TextBox 47"/>
          <p:cNvSpPr txBox="1"/>
          <p:nvPr/>
        </p:nvSpPr>
        <p:spPr>
          <a:xfrm>
            <a:off x="3204226" y="2687656"/>
            <a:ext cx="1030012"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Microsoft SQL Server </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(included)</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49" name="TextBox 48"/>
          <p:cNvSpPr txBox="1"/>
          <p:nvPr/>
        </p:nvSpPr>
        <p:spPr>
          <a:xfrm>
            <a:off x="5713638" y="2411783"/>
            <a:ext cx="1101637"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Performance</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Expert</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$ 10k</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p:cNvSpPr txBox="1"/>
          <p:nvPr/>
        </p:nvSpPr>
        <p:spPr>
          <a:xfrm>
            <a:off x="4458932" y="1738105"/>
            <a:ext cx="1030012" cy="1107996"/>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Tuning</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$ 3K</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Diagnostics</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$ 3K</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Partitioning</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$ 10k</a:t>
            </a:r>
          </a:p>
        </p:txBody>
      </p:sp>
      <p:sp>
        <p:nvSpPr>
          <p:cNvPr id="73"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74"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4"/>
          <a:stretch>
            <a:fillRect/>
          </a:stretch>
        </p:blipFill>
        <p:spPr>
          <a:xfrm>
            <a:off x="5901579" y="3796607"/>
            <a:ext cx="693090" cy="276160"/>
          </a:xfrm>
          <a:prstGeom prst="rect">
            <a:avLst/>
          </a:prstGeom>
        </p:spPr>
      </p:pic>
      <p:pic>
        <p:nvPicPr>
          <p:cNvPr id="37" name="Picture 36"/>
          <p:cNvPicPr>
            <a:picLocks noChangeAspect="1"/>
          </p:cNvPicPr>
          <p:nvPr/>
        </p:nvPicPr>
        <p:blipFill>
          <a:blip r:embed="rId5"/>
          <a:stretch>
            <a:fillRect/>
          </a:stretch>
        </p:blipFill>
        <p:spPr>
          <a:xfrm>
            <a:off x="4440027" y="3767703"/>
            <a:ext cx="1240853" cy="305064"/>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Tree>
    <p:extLst>
      <p:ext uri="{BB962C8B-B14F-4D97-AF65-F5344CB8AC3E}">
        <p14:creationId xmlns:p14="http://schemas.microsoft.com/office/powerpoint/2010/main" val="187347500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8" name="Rectangle 27"/>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2" name="TextBox 31"/>
          <p:cNvSpPr txBox="1"/>
          <p:nvPr/>
        </p:nvSpPr>
        <p:spPr>
          <a:xfrm>
            <a:off x="3029364" y="4018281"/>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25K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4" name="TextBox 33"/>
          <p:cNvSpPr txBox="1"/>
          <p:nvPr/>
        </p:nvSpPr>
        <p:spPr>
          <a:xfrm>
            <a:off x="5558833" y="4035832"/>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154.5K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4355976" y="4034786"/>
            <a:ext cx="1368152" cy="430887"/>
          </a:xfrm>
          <a:prstGeom prst="rect">
            <a:avLst/>
          </a:prstGeom>
          <a:noFill/>
        </p:spPr>
        <p:txBody>
          <a:bodyPr wrap="square" rtlCol="0">
            <a:spAutoFit/>
          </a:bodyPr>
          <a:lstStyle/>
          <a:p>
            <a:pPr algn="ctr"/>
            <a:r>
              <a:rPr lang="en-US" sz="1050" dirty="0" smtClean="0">
                <a:latin typeface="Tahoma" panose="020B0604030504040204" pitchFamily="34" charset="0"/>
                <a:ea typeface="Tahoma" panose="020B0604030504040204" pitchFamily="34" charset="0"/>
                <a:cs typeface="Tahoma" panose="020B0604030504040204" pitchFamily="34" charset="0"/>
              </a:rPr>
              <a:t>Total Cost </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116K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6"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37"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p:cNvPicPr>
            <a:picLocks noChangeAspect="1"/>
          </p:cNvPicPr>
          <p:nvPr/>
        </p:nvPicPr>
        <p:blipFill>
          <a:blip r:embed="rId4"/>
          <a:stretch>
            <a:fillRect/>
          </a:stretch>
        </p:blipFill>
        <p:spPr>
          <a:xfrm>
            <a:off x="5901579" y="3796607"/>
            <a:ext cx="693090" cy="276160"/>
          </a:xfrm>
          <a:prstGeom prst="rect">
            <a:avLst/>
          </a:prstGeom>
        </p:spPr>
      </p:pic>
      <p:pic>
        <p:nvPicPr>
          <p:cNvPr id="40" name="Picture 39"/>
          <p:cNvPicPr>
            <a:picLocks noChangeAspect="1"/>
          </p:cNvPicPr>
          <p:nvPr/>
        </p:nvPicPr>
        <p:blipFill>
          <a:blip r:embed="rId5"/>
          <a:stretch>
            <a:fillRect/>
          </a:stretch>
        </p:blipFill>
        <p:spPr>
          <a:xfrm>
            <a:off x="4440027" y="3767703"/>
            <a:ext cx="1240853" cy="305064"/>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
        <p:nvSpPr>
          <p:cNvPr id="42" name="Rounded Rectangle 41"/>
          <p:cNvSpPr/>
          <p:nvPr/>
        </p:nvSpPr>
        <p:spPr>
          <a:xfrm>
            <a:off x="1208079" y="3480902"/>
            <a:ext cx="1684206" cy="431923"/>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6" name="Can 45"/>
          <p:cNvSpPr/>
          <p:nvPr/>
        </p:nvSpPr>
        <p:spPr>
          <a:xfrm>
            <a:off x="3256816" y="3229444"/>
            <a:ext cx="970873" cy="423455"/>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47" name="Can 46"/>
          <p:cNvSpPr/>
          <p:nvPr/>
        </p:nvSpPr>
        <p:spPr>
          <a:xfrm>
            <a:off x="4507013" y="3023296"/>
            <a:ext cx="970873" cy="644104"/>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48" name="Can 47"/>
          <p:cNvSpPr/>
          <p:nvPr/>
        </p:nvSpPr>
        <p:spPr>
          <a:xfrm>
            <a:off x="5757209" y="3229444"/>
            <a:ext cx="970873" cy="42345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49" name="Rounded Rectangle 48"/>
          <p:cNvSpPr/>
          <p:nvPr/>
        </p:nvSpPr>
        <p:spPr>
          <a:xfrm>
            <a:off x="1208079" y="2925998"/>
            <a:ext cx="1684206" cy="431923"/>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Manageability</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0" name="Can 49"/>
          <p:cNvSpPr/>
          <p:nvPr/>
        </p:nvSpPr>
        <p:spPr>
          <a:xfrm>
            <a:off x="4507013" y="2864684"/>
            <a:ext cx="970873" cy="241857"/>
          </a:xfrm>
          <a:prstGeom prst="can">
            <a:avLst>
              <a:gd name="adj" fmla="val 3959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1" name="Can 50"/>
          <p:cNvSpPr/>
          <p:nvPr/>
        </p:nvSpPr>
        <p:spPr>
          <a:xfrm>
            <a:off x="5750660" y="3046811"/>
            <a:ext cx="970873" cy="241857"/>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2" name="TextBox 51"/>
          <p:cNvSpPr txBox="1"/>
          <p:nvPr/>
        </p:nvSpPr>
        <p:spPr>
          <a:xfrm>
            <a:off x="3204226" y="2650213"/>
            <a:ext cx="1030012"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Microsoft SQL Server </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(included)</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53" name="Rounded Rectangle 52"/>
          <p:cNvSpPr/>
          <p:nvPr/>
        </p:nvSpPr>
        <p:spPr>
          <a:xfrm>
            <a:off x="1208079" y="2371094"/>
            <a:ext cx="1684206" cy="431923"/>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Business Intelligence</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4" name="Can 53"/>
          <p:cNvSpPr/>
          <p:nvPr/>
        </p:nvSpPr>
        <p:spPr>
          <a:xfrm>
            <a:off x="4507013" y="2262202"/>
            <a:ext cx="970873" cy="644104"/>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5" name="Can 54"/>
          <p:cNvSpPr/>
          <p:nvPr/>
        </p:nvSpPr>
        <p:spPr>
          <a:xfrm>
            <a:off x="5757209" y="1692323"/>
            <a:ext cx="970873" cy="1427338"/>
          </a:xfrm>
          <a:prstGeom prst="can">
            <a:avLst>
              <a:gd name="adj" fmla="val 1962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6" name="TextBox 55"/>
          <p:cNvSpPr txBox="1"/>
          <p:nvPr/>
        </p:nvSpPr>
        <p:spPr>
          <a:xfrm>
            <a:off x="4477443" y="1327657"/>
            <a:ext cx="1030012" cy="1061829"/>
          </a:xfrm>
          <a:prstGeom prst="rect">
            <a:avLst/>
          </a:prstGeom>
          <a:noFill/>
        </p:spPr>
        <p:txBody>
          <a:bodyPr wrap="square" rtlCol="0">
            <a:spAutoFit/>
          </a:bodyPr>
          <a:lstStyle/>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OLAP</a:t>
            </a:r>
          </a:p>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$ 20k</a:t>
            </a:r>
          </a:p>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Mining</a:t>
            </a:r>
          </a:p>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$ 20k</a:t>
            </a:r>
          </a:p>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BI Bundle</a:t>
            </a:r>
          </a:p>
          <a:p>
            <a:pPr algn="ctr"/>
            <a:r>
              <a:rPr lang="en-US" sz="105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$ 20k</a:t>
            </a:r>
          </a:p>
        </p:txBody>
      </p:sp>
      <p:sp>
        <p:nvSpPr>
          <p:cNvPr id="57" name="TextBox 56"/>
          <p:cNvSpPr txBox="1"/>
          <p:nvPr/>
        </p:nvSpPr>
        <p:spPr>
          <a:xfrm>
            <a:off x="5591834" y="858671"/>
            <a:ext cx="1288523" cy="1015663"/>
          </a:xfrm>
          <a:prstGeom prst="rect">
            <a:avLst/>
          </a:prstGeom>
          <a:noFill/>
        </p:spPr>
        <p:txBody>
          <a:bodyPr wrap="square" rtlCol="0">
            <a:spAutoFit/>
          </a:bodyPr>
          <a:lstStyle/>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DB2 OLAP</a:t>
            </a:r>
          </a:p>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$ 35k</a:t>
            </a:r>
          </a:p>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DB2 Warehouse</a:t>
            </a:r>
          </a:p>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$ 75k</a:t>
            </a:r>
          </a:p>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Cube Views</a:t>
            </a:r>
          </a:p>
          <a:p>
            <a:pPr algn="ctr"/>
            <a:r>
              <a:rPr lang="en-US" sz="10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$ 20k</a:t>
            </a:r>
          </a:p>
        </p:txBody>
      </p:sp>
      <p:sp>
        <p:nvSpPr>
          <p:cNvPr id="111"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112"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86661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Rectangle 32"/>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p:cNvSpPr txBox="1"/>
          <p:nvPr/>
        </p:nvSpPr>
        <p:spPr>
          <a:xfrm>
            <a:off x="3029364" y="4018281"/>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25K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5558833" y="4035832"/>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164.5K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6" name="TextBox 35"/>
          <p:cNvSpPr txBox="1"/>
          <p:nvPr/>
        </p:nvSpPr>
        <p:spPr>
          <a:xfrm>
            <a:off x="4355976" y="4034786"/>
            <a:ext cx="1368152" cy="430887"/>
          </a:xfrm>
          <a:prstGeom prst="rect">
            <a:avLst/>
          </a:prstGeom>
          <a:noFill/>
        </p:spPr>
        <p:txBody>
          <a:bodyPr wrap="square" rtlCol="0">
            <a:spAutoFit/>
          </a:bodyPr>
          <a:lstStyle/>
          <a:p>
            <a:pPr algn="ctr"/>
            <a:r>
              <a:rPr lang="en-US" sz="1050" dirty="0" smtClean="0">
                <a:latin typeface="Tahoma" panose="020B0604030504040204" pitchFamily="34" charset="0"/>
                <a:ea typeface="Tahoma" panose="020B0604030504040204" pitchFamily="34" charset="0"/>
                <a:cs typeface="Tahoma" panose="020B0604030504040204" pitchFamily="34" charset="0"/>
              </a:rPr>
              <a:t>Total Cost </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232K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pic>
        <p:nvPicPr>
          <p:cNvPr id="37" name="Picture 36"/>
          <p:cNvPicPr>
            <a:picLocks noChangeAspect="1"/>
          </p:cNvPicPr>
          <p:nvPr/>
        </p:nvPicPr>
        <p:blipFill>
          <a:blip r:embed="rId3"/>
          <a:stretch>
            <a:fillRect/>
          </a:stretch>
        </p:blipFill>
        <p:spPr>
          <a:xfrm>
            <a:off x="5901579" y="3796607"/>
            <a:ext cx="693090" cy="276160"/>
          </a:xfrm>
          <a:prstGeom prst="rect">
            <a:avLst/>
          </a:prstGeom>
        </p:spPr>
      </p:pic>
      <p:pic>
        <p:nvPicPr>
          <p:cNvPr id="38" name="Picture 37"/>
          <p:cNvPicPr>
            <a:picLocks noChangeAspect="1"/>
          </p:cNvPicPr>
          <p:nvPr/>
        </p:nvPicPr>
        <p:blipFill>
          <a:blip r:embed="rId4"/>
          <a:stretch>
            <a:fillRect/>
          </a:stretch>
        </p:blipFill>
        <p:spPr>
          <a:xfrm>
            <a:off x="4440027" y="3767703"/>
            <a:ext cx="1240853" cy="305064"/>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
        <p:nvSpPr>
          <p:cNvPr id="48" name="Rounded Rectangle 47"/>
          <p:cNvSpPr/>
          <p:nvPr/>
        </p:nvSpPr>
        <p:spPr>
          <a:xfrm>
            <a:off x="1208079" y="3496254"/>
            <a:ext cx="1684206" cy="432088"/>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2" name="Can 51"/>
          <p:cNvSpPr/>
          <p:nvPr/>
        </p:nvSpPr>
        <p:spPr>
          <a:xfrm>
            <a:off x="3256816" y="3244701"/>
            <a:ext cx="970873" cy="4236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53" name="Can 52"/>
          <p:cNvSpPr/>
          <p:nvPr/>
        </p:nvSpPr>
        <p:spPr>
          <a:xfrm>
            <a:off x="4507013" y="3038474"/>
            <a:ext cx="970873" cy="644351"/>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4" name="Can 53"/>
          <p:cNvSpPr/>
          <p:nvPr/>
        </p:nvSpPr>
        <p:spPr>
          <a:xfrm>
            <a:off x="5757209" y="3244701"/>
            <a:ext cx="970873" cy="423617"/>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5" name="Rounded Rectangle 54"/>
          <p:cNvSpPr/>
          <p:nvPr/>
        </p:nvSpPr>
        <p:spPr>
          <a:xfrm>
            <a:off x="1208079" y="2941138"/>
            <a:ext cx="1684206" cy="432088"/>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Manageability</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6" name="Can 55"/>
          <p:cNvSpPr/>
          <p:nvPr/>
        </p:nvSpPr>
        <p:spPr>
          <a:xfrm>
            <a:off x="4507013" y="2879801"/>
            <a:ext cx="970873" cy="241950"/>
          </a:xfrm>
          <a:prstGeom prst="can">
            <a:avLst>
              <a:gd name="adj" fmla="val 3959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7" name="Can 56"/>
          <p:cNvSpPr/>
          <p:nvPr/>
        </p:nvSpPr>
        <p:spPr>
          <a:xfrm>
            <a:off x="5750660" y="3061998"/>
            <a:ext cx="970873" cy="241950"/>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8" name="TextBox 57"/>
          <p:cNvSpPr txBox="1"/>
          <p:nvPr/>
        </p:nvSpPr>
        <p:spPr>
          <a:xfrm>
            <a:off x="3204226" y="2665248"/>
            <a:ext cx="1030012"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Microsoft SQL Server </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(included)</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59" name="Rounded Rectangle 58"/>
          <p:cNvSpPr/>
          <p:nvPr/>
        </p:nvSpPr>
        <p:spPr>
          <a:xfrm>
            <a:off x="1208079" y="2386022"/>
            <a:ext cx="1684206" cy="432088"/>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Business Intelligence</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0" name="Can 59"/>
          <p:cNvSpPr/>
          <p:nvPr/>
        </p:nvSpPr>
        <p:spPr>
          <a:xfrm>
            <a:off x="4507013" y="2277089"/>
            <a:ext cx="970873" cy="644351"/>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1" name="Can 60"/>
          <p:cNvSpPr/>
          <p:nvPr/>
        </p:nvSpPr>
        <p:spPr>
          <a:xfrm>
            <a:off x="5757209" y="1706992"/>
            <a:ext cx="970873" cy="1427885"/>
          </a:xfrm>
          <a:prstGeom prst="can">
            <a:avLst>
              <a:gd name="adj" fmla="val 1747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2" name="Can 61"/>
          <p:cNvSpPr/>
          <p:nvPr/>
        </p:nvSpPr>
        <p:spPr>
          <a:xfrm>
            <a:off x="4504018" y="1151451"/>
            <a:ext cx="970873" cy="1202297"/>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3" name="Can 62"/>
          <p:cNvSpPr/>
          <p:nvPr/>
        </p:nvSpPr>
        <p:spPr>
          <a:xfrm>
            <a:off x="5757209" y="1573101"/>
            <a:ext cx="970873" cy="241950"/>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4" name="TextBox 63"/>
          <p:cNvSpPr txBox="1"/>
          <p:nvPr/>
        </p:nvSpPr>
        <p:spPr>
          <a:xfrm>
            <a:off x="4474448" y="874426"/>
            <a:ext cx="1030012" cy="430887"/>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Data Guard</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($ 116k)</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65" name="TextBox 64"/>
          <p:cNvSpPr txBox="1"/>
          <p:nvPr/>
        </p:nvSpPr>
        <p:spPr>
          <a:xfrm>
            <a:off x="5721090" y="1060610"/>
            <a:ext cx="1030012"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Recovery </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Expert</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$ 10k</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66" name="Rounded Rectangle 65"/>
          <p:cNvSpPr/>
          <p:nvPr/>
        </p:nvSpPr>
        <p:spPr>
          <a:xfrm>
            <a:off x="1203578" y="1845001"/>
            <a:ext cx="1684206" cy="432088"/>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High</a:t>
            </a:r>
            <a:r>
              <a:rPr lang="en-IN"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Availability</a:t>
            </a:r>
            <a:endPar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7"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68" name="Picture 7" descr="edureka logol.jpg"/>
          <p:cNvPicPr>
            <a:picLocks noChangeAspect="1"/>
          </p:cNvPicPr>
          <p:nvPr/>
        </p:nvPicPr>
        <p:blipFill>
          <a:blip r:embed="rId6"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29139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6" name="Rectangle 35"/>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3029364" y="4018281"/>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25K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5558833" y="4035832"/>
            <a:ext cx="1368152" cy="430887"/>
          </a:xfrm>
          <a:prstGeom prst="rect">
            <a:avLst/>
          </a:prstGeom>
          <a:noFill/>
        </p:spPr>
        <p:txBody>
          <a:bodyPr wrap="square" rtlCol="0">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smtClean="0">
                <a:latin typeface="Tahoma" panose="020B0604030504040204" pitchFamily="34" charset="0"/>
                <a:ea typeface="Tahoma" panose="020B0604030504040204" pitchFamily="34" charset="0"/>
                <a:cs typeface="Tahoma" panose="020B0604030504040204" pitchFamily="34" charset="0"/>
              </a:rPr>
              <a:t>$ 324K-329K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p:cNvSpPr txBox="1"/>
          <p:nvPr/>
        </p:nvSpPr>
        <p:spPr>
          <a:xfrm>
            <a:off x="4355976" y="4034786"/>
            <a:ext cx="1368152" cy="430887"/>
          </a:xfrm>
          <a:prstGeom prst="rect">
            <a:avLst/>
          </a:prstGeom>
          <a:noFill/>
        </p:spPr>
        <p:txBody>
          <a:bodyPr wrap="square" rtlCol="0">
            <a:spAutoFit/>
          </a:bodyPr>
          <a:lstStyle/>
          <a:p>
            <a:pPr algn="ctr"/>
            <a:r>
              <a:rPr lang="en-US" sz="1050" dirty="0" smtClean="0">
                <a:latin typeface="Tahoma" panose="020B0604030504040204" pitchFamily="34" charset="0"/>
                <a:ea typeface="Tahoma" panose="020B0604030504040204" pitchFamily="34" charset="0"/>
                <a:cs typeface="Tahoma" panose="020B0604030504040204" pitchFamily="34" charset="0"/>
              </a:rPr>
              <a:t>Total Cost </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rPr>
              <a:t>$ </a:t>
            </a:r>
            <a:r>
              <a:rPr lang="en-US" sz="1050" dirty="0" smtClean="0">
                <a:latin typeface="Tahoma" panose="020B0604030504040204" pitchFamily="34" charset="0"/>
                <a:ea typeface="Tahoma" panose="020B0604030504040204" pitchFamily="34" charset="0"/>
                <a:cs typeface="Tahoma" panose="020B0604030504040204" pitchFamily="34" charset="0"/>
              </a:rPr>
              <a:t>348K- 464K</a:t>
            </a:r>
            <a:endParaRPr lang="en-IN" sz="1050" dirty="0">
              <a:latin typeface="Tahoma" panose="020B0604030504040204" pitchFamily="34" charset="0"/>
              <a:ea typeface="Tahoma" panose="020B0604030504040204" pitchFamily="34" charset="0"/>
              <a:cs typeface="Tahoma" panose="020B0604030504040204" pitchFamily="34" charset="0"/>
            </a:endParaRPr>
          </a:p>
        </p:txBody>
      </p:sp>
      <p:pic>
        <p:nvPicPr>
          <p:cNvPr id="40" name="Picture 39"/>
          <p:cNvPicPr>
            <a:picLocks noChangeAspect="1"/>
          </p:cNvPicPr>
          <p:nvPr/>
        </p:nvPicPr>
        <p:blipFill>
          <a:blip r:embed="rId3"/>
          <a:stretch>
            <a:fillRect/>
          </a:stretch>
        </p:blipFill>
        <p:spPr>
          <a:xfrm>
            <a:off x="5901579" y="3796607"/>
            <a:ext cx="693090" cy="276160"/>
          </a:xfrm>
          <a:prstGeom prst="rect">
            <a:avLst/>
          </a:prstGeom>
        </p:spPr>
      </p:pic>
      <p:pic>
        <p:nvPicPr>
          <p:cNvPr id="41" name="Picture 40"/>
          <p:cNvPicPr>
            <a:picLocks noChangeAspect="1"/>
          </p:cNvPicPr>
          <p:nvPr/>
        </p:nvPicPr>
        <p:blipFill>
          <a:blip r:embed="rId4"/>
          <a:stretch>
            <a:fillRect/>
          </a:stretch>
        </p:blipFill>
        <p:spPr>
          <a:xfrm>
            <a:off x="4440027" y="3767703"/>
            <a:ext cx="1240853" cy="305064"/>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
        <p:nvSpPr>
          <p:cNvPr id="51" name="Rounded Rectangle 50"/>
          <p:cNvSpPr/>
          <p:nvPr/>
        </p:nvSpPr>
        <p:spPr>
          <a:xfrm>
            <a:off x="1208078" y="3503325"/>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5" name="Can 54"/>
          <p:cNvSpPr/>
          <p:nvPr/>
        </p:nvSpPr>
        <p:spPr>
          <a:xfrm>
            <a:off x="3256816" y="3249692"/>
            <a:ext cx="970873" cy="4271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56" name="Can 55"/>
          <p:cNvSpPr/>
          <p:nvPr/>
        </p:nvSpPr>
        <p:spPr>
          <a:xfrm>
            <a:off x="4507012" y="3041759"/>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7" name="Can 56"/>
          <p:cNvSpPr/>
          <p:nvPr/>
        </p:nvSpPr>
        <p:spPr>
          <a:xfrm>
            <a:off x="5757208" y="3249692"/>
            <a:ext cx="970873" cy="42712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8" name="Rounded Rectangle 57"/>
          <p:cNvSpPr/>
          <p:nvPr/>
        </p:nvSpPr>
        <p:spPr>
          <a:xfrm>
            <a:off x="1208078" y="2943619"/>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Manageability</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9" name="Can 58"/>
          <p:cNvSpPr/>
          <p:nvPr/>
        </p:nvSpPr>
        <p:spPr>
          <a:xfrm>
            <a:off x="4507012" y="2881774"/>
            <a:ext cx="970873" cy="243951"/>
          </a:xfrm>
          <a:prstGeom prst="can">
            <a:avLst>
              <a:gd name="adj" fmla="val 3959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0" name="Can 59"/>
          <p:cNvSpPr/>
          <p:nvPr/>
        </p:nvSpPr>
        <p:spPr>
          <a:xfrm>
            <a:off x="5750659" y="3065478"/>
            <a:ext cx="970873" cy="243951"/>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1" name="TextBox 60"/>
          <p:cNvSpPr txBox="1"/>
          <p:nvPr/>
        </p:nvSpPr>
        <p:spPr>
          <a:xfrm>
            <a:off x="3204226" y="2665447"/>
            <a:ext cx="1030012" cy="600164"/>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Microsoft SQL Server </a:t>
            </a:r>
          </a:p>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(included)</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62" name="Rounded Rectangle 61"/>
          <p:cNvSpPr/>
          <p:nvPr/>
        </p:nvSpPr>
        <p:spPr>
          <a:xfrm>
            <a:off x="1208078" y="2383912"/>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Business Intelligence</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3" name="Can 62"/>
          <p:cNvSpPr/>
          <p:nvPr/>
        </p:nvSpPr>
        <p:spPr>
          <a:xfrm>
            <a:off x="4507012" y="2274078"/>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4" name="Can 63"/>
          <p:cNvSpPr/>
          <p:nvPr/>
        </p:nvSpPr>
        <p:spPr>
          <a:xfrm>
            <a:off x="5757208" y="1699266"/>
            <a:ext cx="970873" cy="1439693"/>
          </a:xfrm>
          <a:prstGeom prst="can">
            <a:avLst>
              <a:gd name="adj" fmla="val 1747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5" name="Can 64"/>
          <p:cNvSpPr/>
          <p:nvPr/>
        </p:nvSpPr>
        <p:spPr>
          <a:xfrm>
            <a:off x="4504017" y="1139132"/>
            <a:ext cx="970873" cy="121223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6" name="Can 65"/>
          <p:cNvSpPr/>
          <p:nvPr/>
        </p:nvSpPr>
        <p:spPr>
          <a:xfrm>
            <a:off x="5757208" y="1564269"/>
            <a:ext cx="970873" cy="243951"/>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7" name="TextBox 66"/>
          <p:cNvSpPr txBox="1"/>
          <p:nvPr/>
        </p:nvSpPr>
        <p:spPr>
          <a:xfrm>
            <a:off x="4436191" y="947016"/>
            <a:ext cx="1315175" cy="261610"/>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$116k- $232k</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68" name="Rounded Rectangle 67"/>
          <p:cNvSpPr/>
          <p:nvPr/>
        </p:nvSpPr>
        <p:spPr>
          <a:xfrm>
            <a:off x="1203577" y="1838417"/>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High</a:t>
            </a:r>
            <a:r>
              <a:rPr lang="en-IN"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Availability</a:t>
            </a:r>
            <a:endPar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9" name="Rounded Rectangle 68"/>
          <p:cNvSpPr/>
          <p:nvPr/>
        </p:nvSpPr>
        <p:spPr>
          <a:xfrm>
            <a:off x="1198063" y="1292922"/>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Multi-Core</a:t>
            </a:r>
          </a:p>
        </p:txBody>
      </p:sp>
      <p:sp>
        <p:nvSpPr>
          <p:cNvPr id="70" name="Up Arrow 69"/>
          <p:cNvSpPr/>
          <p:nvPr/>
        </p:nvSpPr>
        <p:spPr>
          <a:xfrm>
            <a:off x="4433788" y="986576"/>
            <a:ext cx="184142" cy="1978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71" name="Up Arrow 70"/>
          <p:cNvSpPr/>
          <p:nvPr/>
        </p:nvSpPr>
        <p:spPr>
          <a:xfrm>
            <a:off x="5672867" y="1409813"/>
            <a:ext cx="184142" cy="197877"/>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solidFill>
                <a:prstClr val="white"/>
              </a:solidFill>
            </a:endParaRPr>
          </a:p>
        </p:txBody>
      </p:sp>
      <p:sp>
        <p:nvSpPr>
          <p:cNvPr id="72" name="TextBox 71"/>
          <p:cNvSpPr txBox="1"/>
          <p:nvPr/>
        </p:nvSpPr>
        <p:spPr>
          <a:xfrm>
            <a:off x="5680447" y="1342701"/>
            <a:ext cx="1315175" cy="261610"/>
          </a:xfrm>
          <a:prstGeom prst="rect">
            <a:avLst/>
          </a:prstGeom>
          <a:noFill/>
        </p:spPr>
        <p:txBody>
          <a:bodyPr wrap="square" rtlCol="0">
            <a:spAutoFit/>
          </a:bodyPr>
          <a:lstStyle/>
          <a:p>
            <a:pPr algn="ctr"/>
            <a:r>
              <a:rPr lang="en-US" sz="11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$160k- $165k</a:t>
            </a:r>
            <a:endParaRPr lang="en-IN" sz="11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97"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98" name="Picture 7" descr="edureka logol.jpg"/>
          <p:cNvPicPr>
            <a:picLocks noChangeAspect="1"/>
          </p:cNvPicPr>
          <p:nvPr/>
        </p:nvPicPr>
        <p:blipFill>
          <a:blip r:embed="rId6"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6427901"/>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43923" y="900663"/>
            <a:ext cx="1775945" cy="3236699"/>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6" name="Rectangle 35"/>
          <p:cNvSpPr/>
          <p:nvPr/>
        </p:nvSpPr>
        <p:spPr>
          <a:xfrm>
            <a:off x="2919868" y="903482"/>
            <a:ext cx="4185511" cy="3672408"/>
          </a:xfrm>
          <a:prstGeom prst="rect">
            <a:avLst/>
          </a:prstGeom>
          <a:solidFill>
            <a:schemeClr val="bg2">
              <a:lumMod val="75000"/>
            </a:schemeClr>
          </a:solid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3056132" y="2839422"/>
            <a:ext cx="1368152" cy="430887"/>
          </a:xfrm>
          <a:prstGeom prst="rect">
            <a:avLst/>
          </a:prstGeom>
          <a:noFill/>
        </p:spPr>
        <p:txBody>
          <a:bodyPr wrap="square" rtlCol="0">
            <a:spAutoFit/>
          </a:bodyPr>
          <a:lstStyle/>
          <a:p>
            <a:pPr algn="ctr"/>
            <a:r>
              <a:rPr lang="en-US" sz="1050" dirty="0">
                <a:solidFill>
                  <a:prstClr val="black"/>
                </a:solidFill>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050" dirty="0" smtClean="0">
                <a:solidFill>
                  <a:prstClr val="black"/>
                </a:solidFill>
                <a:latin typeface="Tahoma" panose="020B0604030504040204" pitchFamily="34" charset="0"/>
                <a:ea typeface="Tahoma" panose="020B0604030504040204" pitchFamily="34" charset="0"/>
                <a:cs typeface="Tahoma" panose="020B0604030504040204" pitchFamily="34" charset="0"/>
              </a:rPr>
              <a:t>25K</a:t>
            </a:r>
            <a:endParaRPr lang="en-IN" sz="105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5558568" y="1139132"/>
            <a:ext cx="1368152" cy="430887"/>
          </a:xfrm>
          <a:prstGeom prst="rect">
            <a:avLst/>
          </a:prstGeom>
          <a:noFill/>
        </p:spPr>
        <p:txBody>
          <a:bodyPr wrap="square" rtlCol="0">
            <a:spAutoFit/>
          </a:bodyPr>
          <a:lstStyle/>
          <a:p>
            <a:pPr algn="ctr"/>
            <a:r>
              <a:rPr lang="en-US" sz="1050" dirty="0">
                <a:solidFill>
                  <a:prstClr val="black"/>
                </a:solidFill>
                <a:latin typeface="Tahoma" panose="020B0604030504040204" pitchFamily="34" charset="0"/>
                <a:ea typeface="Tahoma" panose="020B0604030504040204" pitchFamily="34" charset="0"/>
                <a:cs typeface="Tahoma" panose="020B0604030504040204" pitchFamily="34" charset="0"/>
              </a:rPr>
              <a:t>Total Cost </a:t>
            </a:r>
          </a:p>
          <a:p>
            <a:pPr algn="ctr"/>
            <a:r>
              <a:rPr lang="en-US" sz="1050" dirty="0" smtClean="0">
                <a:solidFill>
                  <a:prstClr val="black"/>
                </a:solidFill>
                <a:latin typeface="Tahoma" panose="020B0604030504040204" pitchFamily="34" charset="0"/>
                <a:ea typeface="Tahoma" panose="020B0604030504040204" pitchFamily="34" charset="0"/>
                <a:cs typeface="Tahoma" panose="020B0604030504040204" pitchFamily="34" charset="0"/>
              </a:rPr>
              <a:t>$ 324K-329K</a:t>
            </a:r>
            <a:endParaRPr lang="en-IN" sz="105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40" name="Picture 39"/>
          <p:cNvPicPr>
            <a:picLocks noChangeAspect="1"/>
          </p:cNvPicPr>
          <p:nvPr/>
        </p:nvPicPr>
        <p:blipFill>
          <a:blip r:embed="rId3"/>
          <a:stretch>
            <a:fillRect/>
          </a:stretch>
        </p:blipFill>
        <p:spPr>
          <a:xfrm>
            <a:off x="5901579" y="3796607"/>
            <a:ext cx="693090" cy="276160"/>
          </a:xfrm>
          <a:prstGeom prst="rect">
            <a:avLst/>
          </a:prstGeom>
        </p:spPr>
      </p:pic>
      <p:pic>
        <p:nvPicPr>
          <p:cNvPr id="41" name="Picture 40"/>
          <p:cNvPicPr>
            <a:picLocks noChangeAspect="1"/>
          </p:cNvPicPr>
          <p:nvPr/>
        </p:nvPicPr>
        <p:blipFill>
          <a:blip r:embed="rId4"/>
          <a:stretch>
            <a:fillRect/>
          </a:stretch>
        </p:blipFill>
        <p:spPr>
          <a:xfrm>
            <a:off x="4440027" y="3767703"/>
            <a:ext cx="1240853" cy="305064"/>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193" y="3716787"/>
            <a:ext cx="1224136" cy="450290"/>
          </a:xfrm>
          <a:prstGeom prst="rect">
            <a:avLst/>
          </a:prstGeom>
        </p:spPr>
      </p:pic>
      <p:sp>
        <p:nvSpPr>
          <p:cNvPr id="51" name="Rounded Rectangle 50"/>
          <p:cNvSpPr/>
          <p:nvPr/>
        </p:nvSpPr>
        <p:spPr>
          <a:xfrm>
            <a:off x="1208078" y="3503325"/>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Base Product</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5" name="Can 54"/>
          <p:cNvSpPr/>
          <p:nvPr/>
        </p:nvSpPr>
        <p:spPr>
          <a:xfrm>
            <a:off x="3256816" y="3249692"/>
            <a:ext cx="970873" cy="4271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prstClr val="white"/>
              </a:solidFill>
            </a:endParaRPr>
          </a:p>
        </p:txBody>
      </p:sp>
      <p:sp>
        <p:nvSpPr>
          <p:cNvPr id="56" name="Can 55"/>
          <p:cNvSpPr/>
          <p:nvPr/>
        </p:nvSpPr>
        <p:spPr>
          <a:xfrm>
            <a:off x="4507012" y="3041759"/>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57" name="Can 56"/>
          <p:cNvSpPr/>
          <p:nvPr/>
        </p:nvSpPr>
        <p:spPr>
          <a:xfrm>
            <a:off x="5757208" y="3249692"/>
            <a:ext cx="970873" cy="42712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58" name="Rounded Rectangle 57"/>
          <p:cNvSpPr/>
          <p:nvPr/>
        </p:nvSpPr>
        <p:spPr>
          <a:xfrm>
            <a:off x="1208078" y="2943619"/>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Manageability</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9" name="Can 58"/>
          <p:cNvSpPr/>
          <p:nvPr/>
        </p:nvSpPr>
        <p:spPr>
          <a:xfrm>
            <a:off x="4507012" y="2881774"/>
            <a:ext cx="970873" cy="243951"/>
          </a:xfrm>
          <a:prstGeom prst="can">
            <a:avLst>
              <a:gd name="adj" fmla="val 3959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0" name="Can 59"/>
          <p:cNvSpPr/>
          <p:nvPr/>
        </p:nvSpPr>
        <p:spPr>
          <a:xfrm>
            <a:off x="5750659" y="3065478"/>
            <a:ext cx="970873" cy="243951"/>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2" name="Rounded Rectangle 61"/>
          <p:cNvSpPr/>
          <p:nvPr/>
        </p:nvSpPr>
        <p:spPr>
          <a:xfrm>
            <a:off x="1208078" y="2383912"/>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Business Intelligence</a:t>
            </a:r>
            <a:endParaRPr lang="en-IN"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3" name="Can 62"/>
          <p:cNvSpPr/>
          <p:nvPr/>
        </p:nvSpPr>
        <p:spPr>
          <a:xfrm>
            <a:off x="4507012" y="2274078"/>
            <a:ext cx="970873" cy="64967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4" name="Can 63"/>
          <p:cNvSpPr/>
          <p:nvPr/>
        </p:nvSpPr>
        <p:spPr>
          <a:xfrm>
            <a:off x="5757208" y="1699266"/>
            <a:ext cx="970873" cy="1439693"/>
          </a:xfrm>
          <a:prstGeom prst="can">
            <a:avLst>
              <a:gd name="adj" fmla="val 1747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5" name="Can 64"/>
          <p:cNvSpPr/>
          <p:nvPr/>
        </p:nvSpPr>
        <p:spPr>
          <a:xfrm>
            <a:off x="4504017" y="1139132"/>
            <a:ext cx="970873" cy="1212239"/>
          </a:xfrm>
          <a:prstGeom prst="can">
            <a:avLst>
              <a:gd name="adj" fmla="val 2203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solidFill>
                <a:prstClr val="white"/>
              </a:solidFill>
            </a:endParaRPr>
          </a:p>
        </p:txBody>
      </p:sp>
      <p:sp>
        <p:nvSpPr>
          <p:cNvPr id="66" name="Can 65"/>
          <p:cNvSpPr/>
          <p:nvPr/>
        </p:nvSpPr>
        <p:spPr>
          <a:xfrm>
            <a:off x="5757208" y="1564269"/>
            <a:ext cx="970873" cy="243951"/>
          </a:xfrm>
          <a:prstGeom prst="can">
            <a:avLst>
              <a:gd name="adj" fmla="val 50000"/>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prstClr val="white"/>
              </a:solidFill>
            </a:endParaRPr>
          </a:p>
        </p:txBody>
      </p:sp>
      <p:sp>
        <p:nvSpPr>
          <p:cNvPr id="68" name="Rounded Rectangle 67"/>
          <p:cNvSpPr/>
          <p:nvPr/>
        </p:nvSpPr>
        <p:spPr>
          <a:xfrm>
            <a:off x="1203577" y="1838417"/>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High</a:t>
            </a:r>
            <a:r>
              <a:rPr lang="en-IN"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Availability</a:t>
            </a:r>
            <a:endPar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9" name="Rounded Rectangle 68"/>
          <p:cNvSpPr/>
          <p:nvPr/>
        </p:nvSpPr>
        <p:spPr>
          <a:xfrm>
            <a:off x="1198063" y="1292922"/>
            <a:ext cx="1684206" cy="435661"/>
          </a:xfrm>
          <a:prstGeom prst="roundRect">
            <a:avLst/>
          </a:prstGeom>
        </p:spPr>
        <p:style>
          <a:lnRef idx="0">
            <a:schemeClr val="accent5"/>
          </a:lnRef>
          <a:fillRef idx="1003">
            <a:schemeClr val="dk1"/>
          </a:fillRef>
          <a:effectRef idx="3">
            <a:schemeClr val="accent5"/>
          </a:effectRef>
          <a:fontRef idx="minor">
            <a:schemeClr val="lt1"/>
          </a:fontRef>
        </p:style>
        <p:txBody>
          <a:bodyPr rtlCol="0" anchor="ctr"/>
          <a:lstStyle/>
          <a:p>
            <a:pPr algn="ct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Multi-Core</a:t>
            </a:r>
          </a:p>
        </p:txBody>
      </p:sp>
      <p:sp>
        <p:nvSpPr>
          <p:cNvPr id="97" name="Title 1"/>
          <p:cNvSpPr txBox="1">
            <a:spLocks/>
          </p:cNvSpPr>
          <p:nvPr/>
        </p:nvSpPr>
        <p:spPr>
          <a:xfrm>
            <a:off x="369728" y="154425"/>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IN" sz="2600" dirty="0" smtClean="0">
                <a:solidFill>
                  <a:srgbClr val="262626"/>
                </a:solidFill>
              </a:rPr>
              <a:t>MSBI: Most Reliable Solution</a:t>
            </a:r>
            <a:endParaRPr lang="en-IN" sz="2600" dirty="0">
              <a:solidFill>
                <a:srgbClr val="262626"/>
              </a:solidFill>
            </a:endParaRPr>
          </a:p>
        </p:txBody>
      </p:sp>
      <p:pic>
        <p:nvPicPr>
          <p:cNvPr id="98" name="Picture 7" descr="edureka logol.jpg"/>
          <p:cNvPicPr>
            <a:picLocks noChangeAspect="1"/>
          </p:cNvPicPr>
          <p:nvPr/>
        </p:nvPicPr>
        <p:blipFill>
          <a:blip r:embed="rId6"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4305377" y="892044"/>
            <a:ext cx="1368152" cy="430887"/>
          </a:xfrm>
          <a:prstGeom prst="rect">
            <a:avLst/>
          </a:prstGeom>
          <a:noFill/>
        </p:spPr>
        <p:txBody>
          <a:bodyPr wrap="square" rtlCol="0">
            <a:spAutoFit/>
          </a:bodyPr>
          <a:lstStyle/>
          <a:p>
            <a:pPr algn="ctr"/>
            <a:r>
              <a:rPr lang="en-US" sz="1050" dirty="0" smtClean="0">
                <a:solidFill>
                  <a:prstClr val="black"/>
                </a:solidFill>
                <a:latin typeface="Tahoma" panose="020B0604030504040204" pitchFamily="34" charset="0"/>
                <a:ea typeface="Tahoma" panose="020B0604030504040204" pitchFamily="34" charset="0"/>
                <a:cs typeface="Tahoma" panose="020B0604030504040204" pitchFamily="34" charset="0"/>
              </a:rPr>
              <a:t>Total Cost </a:t>
            </a:r>
            <a:endParaRPr lang="en-US" sz="105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ctr"/>
            <a:r>
              <a:rPr lang="en-US" sz="105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050" dirty="0" smtClean="0">
                <a:solidFill>
                  <a:prstClr val="black"/>
                </a:solidFill>
                <a:latin typeface="Tahoma" panose="020B0604030504040204" pitchFamily="34" charset="0"/>
                <a:ea typeface="Tahoma" panose="020B0604030504040204" pitchFamily="34" charset="0"/>
                <a:cs typeface="Tahoma" panose="020B0604030504040204" pitchFamily="34" charset="0"/>
              </a:rPr>
              <a:t>348K- 464K</a:t>
            </a:r>
            <a:endParaRPr lang="en-IN" sz="105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p:cNvSpPr txBox="1"/>
          <p:nvPr/>
        </p:nvSpPr>
        <p:spPr>
          <a:xfrm>
            <a:off x="3640001" y="4069943"/>
            <a:ext cx="2829467" cy="399022"/>
          </a:xfrm>
          <a:prstGeom prst="rect">
            <a:avLst/>
          </a:prstGeom>
          <a:noFill/>
        </p:spPr>
        <p:txBody>
          <a:bodyPr wrap="square" rtlCol="0">
            <a:spAutoFit/>
          </a:bodyPr>
          <a:lstStyle/>
          <a:p>
            <a:pPr algn="ctr"/>
            <a:r>
              <a:rPr lang="en-US" sz="2400" b="1" dirty="0" smtClean="0">
                <a:ln w="13462">
                  <a:solidFill>
                    <a:prstClr val="white"/>
                  </a:solidFill>
                  <a:prstDash val="solid"/>
                </a:ln>
                <a:solidFill>
                  <a:prstClr val="black">
                    <a:lumMod val="85000"/>
                    <a:lumOff val="15000"/>
                  </a:prstClr>
                </a:solidFill>
                <a:effectLst>
                  <a:outerShdw dist="38100" dir="2700000" algn="bl" rotWithShape="0">
                    <a:srgbClr val="4BACC6"/>
                  </a:outerShdw>
                </a:effectLst>
                <a:latin typeface="Tahoma" panose="020B0604030504040204" pitchFamily="34" charset="0"/>
                <a:ea typeface="Tahoma" panose="020B0604030504040204" pitchFamily="34" charset="0"/>
                <a:cs typeface="Tahoma" panose="020B0604030504040204" pitchFamily="34" charset="0"/>
              </a:rPr>
              <a:t>Total Cost</a:t>
            </a:r>
            <a:endParaRPr lang="en-IN" sz="24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0003175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7" name="TextBox 6"/>
          <p:cNvSpPr txBox="1"/>
          <p:nvPr/>
        </p:nvSpPr>
        <p:spPr>
          <a:xfrm>
            <a:off x="395536" y="177942"/>
            <a:ext cx="2827825" cy="492443"/>
          </a:xfrm>
          <a:prstGeom prst="rect">
            <a:avLst/>
          </a:prstGeom>
          <a:noFill/>
        </p:spPr>
        <p:txBody>
          <a:bodyPr wrap="none" rtlCol="0">
            <a:spAutoFit/>
          </a:bodyPr>
          <a:lstStyle/>
          <a:p>
            <a:pPr defTabSz="685800"/>
            <a:r>
              <a:rPr lang="en-US" sz="2600" dirty="0" smtClean="0">
                <a:solidFill>
                  <a:srgbClr val="262626"/>
                </a:solidFill>
              </a:rPr>
              <a:t>Job trends for MSBI</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323" y="915566"/>
            <a:ext cx="6091877" cy="3384376"/>
          </a:xfrm>
          <a:prstGeom prst="rect">
            <a:avLst/>
          </a:prstGeom>
        </p:spPr>
      </p:pic>
    </p:spTree>
    <p:extLst>
      <p:ext uri="{BB962C8B-B14F-4D97-AF65-F5344CB8AC3E}">
        <p14:creationId xmlns:p14="http://schemas.microsoft.com/office/powerpoint/2010/main" val="21396915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283718"/>
            <a:ext cx="8568952" cy="584775"/>
          </a:xfrm>
          <a:prstGeom prst="rect">
            <a:avLst/>
          </a:prstGeom>
          <a:noFill/>
        </p:spPr>
        <p:txBody>
          <a:bodyPr wrap="square" rtlCol="0">
            <a:spAutoFit/>
          </a:bodyPr>
          <a:lstStyle/>
          <a:p>
            <a:pPr algn="ctr">
              <a:spcBef>
                <a:spcPct val="20000"/>
              </a:spcBef>
              <a:buSzPct val="80000"/>
            </a:pPr>
            <a:r>
              <a:rPr lang="en-US" altLang="en-US" sz="3200" dirty="0" smtClean="0">
                <a:solidFill>
                  <a:srgbClr val="0070C0"/>
                </a:solidFill>
                <a:ea typeface="Tahoma" panose="020B0604030504040204" pitchFamily="34" charset="0"/>
                <a:cs typeface="Tahoma" panose="020B0604030504040204" pitchFamily="34" charset="0"/>
              </a:rPr>
              <a:t>Demo</a:t>
            </a:r>
            <a:endParaRPr lang="en-US" altLang="en-US" sz="3200" dirty="0">
              <a:solidFill>
                <a:srgbClr val="0070C0"/>
              </a:solidFill>
              <a:ea typeface="Tahoma" panose="020B0604030504040204" pitchFamily="34" charset="0"/>
              <a:cs typeface="Tahoma" panose="020B0604030504040204" pitchFamily="34" charset="0"/>
            </a:endParaRPr>
          </a:p>
        </p:txBody>
      </p:sp>
      <p:pic>
        <p:nvPicPr>
          <p:cNvPr id="3" name="Picture 7"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978583"/>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00977" y="159758"/>
            <a:ext cx="6360518" cy="492443"/>
          </a:xfrm>
          <a:prstGeom prst="rect">
            <a:avLst/>
          </a:prstGeom>
          <a:noFill/>
        </p:spPr>
        <p:txBody>
          <a:bodyPr wrap="square" rtlCol="0">
            <a:spAutoFit/>
          </a:bodyPr>
          <a:lstStyle/>
          <a:p>
            <a:r>
              <a:rPr lang="en-US" sz="2600" dirty="0" smtClean="0"/>
              <a:t>Disclaimer</a:t>
            </a:r>
            <a:endParaRPr lang="en-IN" sz="2600" dirty="0"/>
          </a:p>
        </p:txBody>
      </p:sp>
      <p:sp>
        <p:nvSpPr>
          <p:cNvPr id="7" name="Rectangle 6"/>
          <p:cNvSpPr/>
          <p:nvPr/>
        </p:nvSpPr>
        <p:spPr>
          <a:xfrm>
            <a:off x="433635" y="961655"/>
            <a:ext cx="7766325" cy="523220"/>
          </a:xfrm>
          <a:prstGeom prst="rect">
            <a:avLst/>
          </a:prstGeom>
        </p:spPr>
        <p:txBody>
          <a:bodyPr wrap="square">
            <a:spAutoFit/>
          </a:bodyPr>
          <a:lstStyle/>
          <a:p>
            <a:pPr>
              <a:spcBef>
                <a:spcPts val="450"/>
              </a:spcBef>
              <a:spcAft>
                <a:spcPts val="450"/>
              </a:spcAft>
            </a:pPr>
            <a:r>
              <a:rPr lang="en-IN" sz="1400" dirty="0" smtClean="0">
                <a:latin typeface="Tahoma" panose="020B0604030504040204" pitchFamily="34" charset="0"/>
                <a:ea typeface="Tahoma" panose="020B0604030504040204" pitchFamily="34" charset="0"/>
                <a:cs typeface="Tahoma" panose="020B0604030504040204" pitchFamily="34" charset="0"/>
              </a:rPr>
              <a:t>Criteria </a:t>
            </a:r>
            <a:r>
              <a:rPr lang="en-IN" sz="1400" dirty="0">
                <a:latin typeface="Tahoma" panose="020B0604030504040204" pitchFamily="34" charset="0"/>
                <a:ea typeface="Tahoma" panose="020B0604030504040204" pitchFamily="34" charset="0"/>
                <a:cs typeface="Tahoma" panose="020B0604030504040204" pitchFamily="34" charset="0"/>
              </a:rPr>
              <a:t>and guidelines mentioned in this presentation may change. </a:t>
            </a:r>
            <a:r>
              <a:rPr lang="en-IN" sz="1400" dirty="0" smtClean="0">
                <a:latin typeface="Tahoma" panose="020B0604030504040204" pitchFamily="34" charset="0"/>
                <a:ea typeface="Tahoma" panose="020B0604030504040204" pitchFamily="34" charset="0"/>
                <a:cs typeface="Tahoma" panose="020B0604030504040204" pitchFamily="34" charset="0"/>
              </a:rPr>
              <a:t>Please visit our website for latest and additional information on MS-BI</a:t>
            </a:r>
            <a:endParaRPr lang="en-IN" sz="1400" baseline="30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2796945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91886" y="174172"/>
            <a:ext cx="2026452" cy="492443"/>
          </a:xfrm>
          <a:prstGeom prst="rect">
            <a:avLst/>
          </a:prstGeom>
          <a:noFill/>
        </p:spPr>
        <p:txBody>
          <a:bodyPr wrap="none" rtlCol="0">
            <a:spAutoFit/>
          </a:bodyPr>
          <a:lstStyle/>
          <a:p>
            <a:r>
              <a:rPr lang="en-US" sz="2600" dirty="0" smtClean="0"/>
              <a:t>Course Topics</a:t>
            </a:r>
            <a:endParaRPr lang="en-IN" sz="2600" dirty="0"/>
          </a:p>
        </p:txBody>
      </p:sp>
      <p:sp>
        <p:nvSpPr>
          <p:cNvPr id="6" name="TextBox 5"/>
          <p:cNvSpPr txBox="1"/>
          <p:nvPr/>
        </p:nvSpPr>
        <p:spPr>
          <a:xfrm>
            <a:off x="345896" y="946344"/>
            <a:ext cx="4399052" cy="3108543"/>
          </a:xfrm>
          <a:prstGeom prst="rect">
            <a:avLst/>
          </a:prstGeom>
          <a:noFill/>
        </p:spPr>
        <p:txBody>
          <a:bodyPr wrap="square" rtlCol="0">
            <a:spAutoFit/>
          </a:bodyPr>
          <a:lstStyle/>
          <a:p>
            <a:pPr marL="171450" indent="-171450">
              <a:buClr>
                <a:srgbClr val="0070C0"/>
              </a:buClr>
              <a:buFont typeface="Symbol" panose="05050102010706020507" pitchFamily="18" charset="2"/>
              <a:buChar char="®"/>
            </a:pP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1 </a:t>
            </a:r>
          </a:p>
          <a:p>
            <a:pPr marL="628650" lvl="1" indent="-171450">
              <a:buFont typeface="Tahoma" panose="020B0604030504040204" pitchFamily="34" charset="0"/>
              <a:buChar char="»"/>
            </a:pPr>
            <a:r>
              <a:rPr lang="en-IN" sz="1400" dirty="0"/>
              <a:t>MSBI and SSIS Architecture </a:t>
            </a:r>
            <a:r>
              <a:rPr lang="en-IN" sz="1400" dirty="0" smtClean="0"/>
              <a:t>Overview</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endParaRPr lang="en-IN" sz="14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400" dirty="0"/>
              <a:t>SSIS Control and Data </a:t>
            </a:r>
            <a:r>
              <a:rPr lang="en-IN" sz="1400" dirty="0" smtClean="0"/>
              <a:t>Flow</a:t>
            </a:r>
            <a: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3 </a:t>
            </a:r>
          </a:p>
          <a:p>
            <a:pPr marL="628650" lvl="1" indent="-171450">
              <a:buFont typeface="Tahoma" panose="020B0604030504040204" pitchFamily="34" charset="0"/>
              <a:buChar char="»"/>
            </a:pPr>
            <a:r>
              <a:rPr lang="en-IN" sz="1400" dirty="0"/>
              <a:t>SSIS  (Transactions, Error Handling)</a:t>
            </a:r>
            <a: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4 </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400" dirty="0"/>
              <a:t>SSIS (Configuration, Deployment and Scheduling</a:t>
            </a:r>
            <a:r>
              <a:rPr lang="en-IN" sz="1400" dirty="0" smtClean="0"/>
              <a:t>)</a:t>
            </a:r>
            <a: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5 </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400" dirty="0"/>
              <a:t>SSIS Advance Topics &amp; DWH Basics</a:t>
            </a:r>
            <a:endPar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4744948" y="946344"/>
            <a:ext cx="4399052" cy="3293209"/>
          </a:xfrm>
          <a:prstGeom prst="rect">
            <a:avLst/>
          </a:prstGeom>
          <a:noFill/>
        </p:spPr>
        <p:txBody>
          <a:bodyPr wrap="square" rtlCol="0">
            <a:spAutoFit/>
          </a:bodyPr>
          <a:lstStyle/>
          <a:p>
            <a:pPr marL="171450" indent="-171450">
              <a:buClr>
                <a:srgbClr val="0070C0"/>
              </a:buClr>
              <a:buFont typeface="Symbol" panose="05050102010706020507" pitchFamily="18" charset="2"/>
              <a:buChar char="®"/>
            </a:pPr>
            <a:r>
              <a:rPr lang="en-US" sz="14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Module 6 </a:t>
            </a:r>
          </a:p>
          <a:p>
            <a:pPr marL="628650" lvl="1" indent="-171450">
              <a:buFont typeface="Tahoma" panose="020B0604030504040204" pitchFamily="34" charset="0"/>
              <a:buChar char="»"/>
            </a:pPr>
            <a:r>
              <a:rPr lang="en-IN" sz="1400" dirty="0"/>
              <a:t>SSAS Cube </a:t>
            </a:r>
            <a:r>
              <a:rPr lang="en-IN" sz="1400" dirty="0" smtClean="0"/>
              <a:t>Design</a:t>
            </a:r>
          </a:p>
          <a:p>
            <a:pPr lvl="1"/>
            <a:endParaRPr lang="en-IN" sz="1400" dirty="0"/>
          </a:p>
          <a:p>
            <a:pPr marL="171450" indent="-171450">
              <a:buClr>
                <a:srgbClr val="0070C0"/>
              </a:buClr>
              <a:buFont typeface="Symbol" panose="05050102010706020507" pitchFamily="18" charset="2"/>
              <a:buChar char="®"/>
            </a:pP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7 </a:t>
            </a:r>
          </a:p>
          <a:p>
            <a:pPr marL="628650" lvl="1" indent="-171450">
              <a:buFont typeface="Tahoma" panose="020B0604030504040204" pitchFamily="34" charset="0"/>
              <a:buChar char="»"/>
            </a:pPr>
            <a:r>
              <a:rPr lang="en-IN" sz="1400" dirty="0"/>
              <a:t>SSAS Deployment and MDX, </a:t>
            </a:r>
            <a:r>
              <a:rPr lang="en-IN" sz="1400" dirty="0" smtClean="0"/>
              <a:t>DAX</a:t>
            </a:r>
          </a:p>
          <a:p>
            <a:pPr lvl="1"/>
            <a:endParaRPr lang="en-IN" sz="14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8</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400" dirty="0"/>
              <a:t>SSRS Reporting </a:t>
            </a:r>
            <a:r>
              <a:rPr lang="en-IN" sz="1400" dirty="0" smtClean="0"/>
              <a:t>Basics</a:t>
            </a:r>
            <a: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9 </a:t>
            </a:r>
          </a:p>
          <a:p>
            <a:pPr marL="628650" lvl="1" indent="-171450">
              <a:buFont typeface="Tahoma" panose="020B0604030504040204" pitchFamily="34" charset="0"/>
              <a:buChar char="»"/>
            </a:pPr>
            <a:r>
              <a:rPr lang="en-IN" sz="1400" dirty="0"/>
              <a:t>SSRS: Report Manager</a:t>
            </a:r>
            <a: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4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10 </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400" dirty="0"/>
              <a:t>Putting the Pieces </a:t>
            </a:r>
            <a:r>
              <a:rPr lang="en-IN" sz="1400" dirty="0" smtClean="0"/>
              <a:t>Together</a:t>
            </a:r>
          </a:p>
          <a:p>
            <a:pPr marL="628650" lvl="1" indent="-171450">
              <a:buFont typeface="Tahoma" panose="020B0604030504040204" pitchFamily="34" charset="0"/>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5980073"/>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328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69" y="805180"/>
            <a:ext cx="4235999" cy="3295607"/>
          </a:xfrm>
          <a:prstGeom prst="rect">
            <a:avLst/>
          </a:prstGeom>
        </p:spPr>
      </p:pic>
      <p:pic>
        <p:nvPicPr>
          <p:cNvPr id="3" name="Picture 7" descr="edureka logol.jpg"/>
          <p:cNvPicPr>
            <a:picLocks noChangeAspect="1"/>
          </p:cNvPicPr>
          <p:nvPr/>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descr="https://encrypted-tbn1.gstatic.com/images?q=tbn:ANd9GcTQSFcPrZNm5CIwfVS1XbuRXn7MUFAftYh6hQnDwIbhrQS7-NThtnFwUQ"/>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5" name="TextBox 4"/>
          <p:cNvSpPr txBox="1"/>
          <p:nvPr/>
        </p:nvSpPr>
        <p:spPr>
          <a:xfrm>
            <a:off x="460375" y="160337"/>
            <a:ext cx="3628814" cy="492443"/>
          </a:xfrm>
          <a:prstGeom prst="rect">
            <a:avLst/>
          </a:prstGeom>
          <a:noFill/>
        </p:spPr>
        <p:txBody>
          <a:bodyPr wrap="none" rtlCol="0">
            <a:spAutoFit/>
          </a:bodyPr>
          <a:lstStyle/>
          <a:p>
            <a:pPr defTabSz="685800"/>
            <a:r>
              <a:rPr lang="en-US" sz="2600" dirty="0" smtClean="0">
                <a:solidFill>
                  <a:srgbClr val="262626"/>
                </a:solidFill>
              </a:rPr>
              <a:t>Data is everywhere but….</a:t>
            </a:r>
            <a:endParaRPr lang="en-IN" sz="2600" dirty="0">
              <a:solidFill>
                <a:srgbClr val="262626"/>
              </a:solidFill>
            </a:endParaRPr>
          </a:p>
        </p:txBody>
      </p:sp>
      <p:sp>
        <p:nvSpPr>
          <p:cNvPr id="6" name="TextBox 5"/>
          <p:cNvSpPr txBox="1"/>
          <p:nvPr/>
        </p:nvSpPr>
        <p:spPr>
          <a:xfrm>
            <a:off x="4072339" y="1419622"/>
            <a:ext cx="5020310" cy="3046988"/>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 cant find data I need…</a:t>
            </a:r>
          </a:p>
          <a:p>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    Data is scattered over the network</a:t>
            </a:r>
          </a:p>
          <a:p>
            <a:endPar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 cant get data I need…</a:t>
            </a: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Need an Expert to get required data</a:t>
            </a:r>
          </a:p>
          <a:p>
            <a:endPar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 cant understand this data .…</a:t>
            </a: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Given data is very poorly documented</a:t>
            </a:r>
          </a:p>
          <a:p>
            <a:endPar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cant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use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this data .…</a:t>
            </a: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Results are unexpected</a:t>
            </a:r>
          </a:p>
          <a:p>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     This data needs to be converted to  		         	      another form</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9671364"/>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91886" y="174172"/>
            <a:ext cx="1668405" cy="492443"/>
          </a:xfrm>
          <a:prstGeom prst="rect">
            <a:avLst/>
          </a:prstGeom>
          <a:noFill/>
        </p:spPr>
        <p:txBody>
          <a:bodyPr wrap="none" rtlCol="0">
            <a:spAutoFit/>
          </a:bodyPr>
          <a:lstStyle/>
          <a:p>
            <a:r>
              <a:rPr lang="en-US" sz="2600" dirty="0" smtClean="0"/>
              <a:t>References</a:t>
            </a:r>
            <a:endParaRPr lang="en-IN" sz="2600" dirty="0"/>
          </a:p>
        </p:txBody>
      </p:sp>
      <p:sp>
        <p:nvSpPr>
          <p:cNvPr id="6" name="Rectangle 5"/>
          <p:cNvSpPr/>
          <p:nvPr/>
        </p:nvSpPr>
        <p:spPr>
          <a:xfrm>
            <a:off x="469745" y="745310"/>
            <a:ext cx="4971489" cy="1800493"/>
          </a:xfrm>
          <a:prstGeom prst="rect">
            <a:avLst/>
          </a:prstGeom>
        </p:spPr>
        <p:txBody>
          <a:bodyPr wrap="none">
            <a:spAutoFit/>
          </a:bodyPr>
          <a:lstStyle/>
          <a:p>
            <a:pPr marL="285750" indent="-285750">
              <a:lnSpc>
                <a:spcPct val="150000"/>
              </a:lnSpc>
              <a:buClr>
                <a:schemeClr val="tx1"/>
              </a:buClr>
              <a:buFont typeface="Symbol" panose="05050102010706020507" pitchFamily="18" charset="2"/>
              <a:buChar char=""/>
            </a:pPr>
            <a:r>
              <a:rPr lang="en-IN" sz="1400" u="sng" dirty="0">
                <a:solidFill>
                  <a:srgbClr val="0070C0"/>
                </a:solidFill>
                <a:latin typeface="Tahoma" panose="020B0604030504040204" pitchFamily="34" charset="0"/>
                <a:ea typeface="Tahoma" panose="020B0604030504040204" pitchFamily="34" charset="0"/>
                <a:cs typeface="Tahoma" panose="020B0604030504040204" pitchFamily="34" charset="0"/>
              </a:rPr>
              <a:t>http://www.indeed.com/jobtrends</a:t>
            </a:r>
            <a:endParaRPr lang="en-IN" sz="1400" u="sng"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Symbol" panose="05050102010706020507" pitchFamily="18" charset="2"/>
              <a:buChar char=""/>
            </a:pPr>
            <a:r>
              <a:rPr lang="en-IN" sz="14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Office.com Clip Art/</a:t>
            </a:r>
          </a:p>
          <a:p>
            <a:pPr marL="285750" indent="-285750">
              <a:lnSpc>
                <a:spcPct val="150000"/>
              </a:lnSpc>
              <a:buClr>
                <a:schemeClr val="tx1"/>
              </a:buClr>
              <a:buFont typeface="Symbol" panose="05050102010706020507" pitchFamily="18" charset="2"/>
              <a:buChar char=""/>
            </a:pPr>
            <a:r>
              <a:rPr lang="en-IN" sz="1400" u="sng" dirty="0">
                <a:solidFill>
                  <a:srgbClr val="0070C0"/>
                </a:solidFill>
                <a:latin typeface="Tahoma" panose="020B0604030504040204" pitchFamily="34" charset="0"/>
                <a:ea typeface="Tahoma" panose="020B0604030504040204" pitchFamily="34" charset="0"/>
                <a:cs typeface="Tahoma" panose="020B0604030504040204" pitchFamily="34" charset="0"/>
              </a:rPr>
              <a:t>http://msdn.microsoft.com/en-IN/library/ms141085.aspx</a:t>
            </a:r>
            <a:endParaRPr lang="en-IN" sz="1400" u="sng"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Symbol" panose="05050102010706020507" pitchFamily="18" charset="2"/>
              <a:buChar char=""/>
            </a:pPr>
            <a:endParaRPr lang="en-IN" sz="1400" u="sng"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Symbol" panose="05050102010706020507" pitchFamily="18" charset="2"/>
              <a:buChar char=""/>
            </a:pPr>
            <a:endParaRPr lang="en-IN" dirty="0" smtClean="0"/>
          </a:p>
        </p:txBody>
      </p:sp>
    </p:spTree>
    <p:extLst>
      <p:ext uri="{BB962C8B-B14F-4D97-AF65-F5344CB8AC3E}">
        <p14:creationId xmlns:p14="http://schemas.microsoft.com/office/powerpoint/2010/main" val="2295504124"/>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56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encrypted-tbn1.gstatic.com/images?q=tbn:ANd9GcTQSFcPrZNm5CIwfVS1XbuRXn7MUFAftYh6hQnDwIbhrQS7-NThtnFwUQ"/>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9"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10" name="TextBox 9"/>
          <p:cNvSpPr txBox="1"/>
          <p:nvPr/>
        </p:nvSpPr>
        <p:spPr>
          <a:xfrm>
            <a:off x="395536" y="177942"/>
            <a:ext cx="3147465" cy="492443"/>
          </a:xfrm>
          <a:prstGeom prst="rect">
            <a:avLst/>
          </a:prstGeom>
          <a:noFill/>
        </p:spPr>
        <p:txBody>
          <a:bodyPr wrap="none" rtlCol="0">
            <a:spAutoFit/>
          </a:bodyPr>
          <a:lstStyle/>
          <a:p>
            <a:pPr defTabSz="685800"/>
            <a:r>
              <a:rPr lang="en-US" sz="2600" dirty="0" smtClean="0">
                <a:solidFill>
                  <a:srgbClr val="262626"/>
                </a:solidFill>
              </a:rPr>
              <a:t>What the users want?</a:t>
            </a:r>
            <a:endParaRPr lang="en-IN" sz="2600" dirty="0">
              <a:solidFill>
                <a:srgbClr val="262626"/>
              </a:solidFill>
            </a:endParaRPr>
          </a:p>
        </p:txBody>
      </p:sp>
      <p:sp>
        <p:nvSpPr>
          <p:cNvPr id="11" name="TextBox 10"/>
          <p:cNvSpPr txBox="1"/>
          <p:nvPr/>
        </p:nvSpPr>
        <p:spPr>
          <a:xfrm>
            <a:off x="3728154" y="1100692"/>
            <a:ext cx="5020310" cy="830997"/>
          </a:xfrm>
          <a:prstGeom prst="rect">
            <a:avLst/>
          </a:prstGeom>
          <a:noFill/>
        </p:spPr>
        <p:txBody>
          <a:bodyPr wrap="square" rtlCol="0">
            <a:spAutoFit/>
          </a:bodyPr>
          <a:lstStyle/>
          <a:p>
            <a:endParaRPr lang="en-IN" sz="1600" dirty="0" smtClean="0"/>
          </a:p>
          <a:p>
            <a:endParaRPr lang="en-IN" sz="1600" dirty="0" smtClean="0"/>
          </a:p>
          <a:p>
            <a:endParaRPr lang="en-US" sz="1600" dirty="0"/>
          </a:p>
        </p:txBody>
      </p:sp>
      <p:pic>
        <p:nvPicPr>
          <p:cNvPr id="14" name="Picture 13"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4671446" y="915566"/>
            <a:ext cx="3133725" cy="3238500"/>
          </a:xfrm>
          <a:prstGeom prst="rect">
            <a:avLst/>
          </a:prstGeom>
        </p:spPr>
      </p:pic>
      <p:sp>
        <p:nvSpPr>
          <p:cNvPr id="13" name="TextBox 12"/>
          <p:cNvSpPr txBox="1"/>
          <p:nvPr/>
        </p:nvSpPr>
        <p:spPr>
          <a:xfrm>
            <a:off x="643275" y="1208711"/>
            <a:ext cx="4130407" cy="2862322"/>
          </a:xfrm>
          <a:prstGeom prst="rect">
            <a:avLst/>
          </a:prstGeom>
          <a:noFill/>
        </p:spPr>
        <p:txBody>
          <a:bodyPr wrap="square" rtlCol="0">
            <a:spAutoFit/>
          </a:bodyPr>
          <a:lstStyle/>
          <a:p>
            <a:pPr marL="171450" indent="-171450">
              <a:lnSpc>
                <a:spcPct val="15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Data should be completely integrated across the </a:t>
            </a:r>
            <a:r>
              <a:rPr lang="en-US" sz="1200" dirty="0" smtClean="0">
                <a:latin typeface="Tahoma" panose="020B0604030504040204" pitchFamily="34" charset="0"/>
                <a:ea typeface="Tahoma" panose="020B0604030504040204" pitchFamily="34" charset="0"/>
                <a:cs typeface="Tahoma" panose="020B0604030504040204" pitchFamily="34" charset="0"/>
              </a:rPr>
              <a:t>network</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Summarized </a:t>
            </a:r>
            <a:r>
              <a:rPr lang="en-US" sz="1200" dirty="0">
                <a:latin typeface="Tahoma" panose="020B0604030504040204" pitchFamily="34" charset="0"/>
                <a:ea typeface="Tahoma" panose="020B0604030504040204" pitchFamily="34" charset="0"/>
                <a:cs typeface="Tahoma" panose="020B0604030504040204" pitchFamily="34" charset="0"/>
              </a:rPr>
              <a:t>data should have real value to the </a:t>
            </a:r>
            <a:r>
              <a:rPr lang="en-US" sz="1200" dirty="0" smtClean="0">
                <a:latin typeface="Tahoma" panose="020B0604030504040204" pitchFamily="34" charset="0"/>
                <a:ea typeface="Tahoma" panose="020B0604030504040204" pitchFamily="34" charset="0"/>
                <a:cs typeface="Tahoma" panose="020B0604030504040204" pitchFamily="34" charset="0"/>
              </a:rPr>
              <a:t>organization</a:t>
            </a:r>
          </a:p>
          <a:p>
            <a:pPr marL="171450" indent="-171450">
              <a:lnSpc>
                <a:spcPct val="15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Historical data unlocks the path to understand the health of </a:t>
            </a:r>
            <a:r>
              <a:rPr lang="en-US" sz="1200" dirty="0" smtClean="0">
                <a:latin typeface="Tahoma" panose="020B0604030504040204" pitchFamily="34" charset="0"/>
                <a:ea typeface="Tahoma" panose="020B0604030504040204" pitchFamily="34" charset="0"/>
                <a:cs typeface="Tahoma" panose="020B0604030504040204" pitchFamily="34" charset="0"/>
              </a:rPr>
              <a:t>organization</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a:t>
            </a:r>
            <a:r>
              <a:rPr lang="en-US" sz="1200" dirty="0">
                <a:latin typeface="Tahoma" panose="020B0604030504040204" pitchFamily="34" charset="0"/>
                <a:ea typeface="Tahoma" panose="020B0604030504040204" pitchFamily="34" charset="0"/>
                <a:cs typeface="Tahoma" panose="020B0604030504040204" pitchFamily="34" charset="0"/>
              </a:rPr>
              <a:t>–if’ capabilities must be there in the data </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683786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encrypted-tbn1.gstatic.com/images?q=tbn:ANd9GcTQSFcPrZNm5CIwfVS1XbuRXn7MUFAftYh6hQnDwIbhrQS7-NThtnFwUQ"/>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9"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10" name="TextBox 9"/>
          <p:cNvSpPr txBox="1"/>
          <p:nvPr/>
        </p:nvSpPr>
        <p:spPr>
          <a:xfrm>
            <a:off x="395536" y="177942"/>
            <a:ext cx="2595582" cy="492443"/>
          </a:xfrm>
          <a:prstGeom prst="rect">
            <a:avLst/>
          </a:prstGeom>
          <a:noFill/>
        </p:spPr>
        <p:txBody>
          <a:bodyPr wrap="none" rtlCol="0">
            <a:spAutoFit/>
          </a:bodyPr>
          <a:lstStyle/>
          <a:p>
            <a:pPr defTabSz="685800"/>
            <a:r>
              <a:rPr lang="en-US" sz="2600" dirty="0" smtClean="0">
                <a:solidFill>
                  <a:srgbClr val="262626"/>
                </a:solidFill>
              </a:rPr>
              <a:t>Magic Happens!!!</a:t>
            </a:r>
            <a:endParaRPr lang="en-IN" sz="2600" dirty="0">
              <a:solidFill>
                <a:srgbClr val="262626"/>
              </a:solidFill>
            </a:endParaRPr>
          </a:p>
        </p:txBody>
      </p:sp>
      <p:pic>
        <p:nvPicPr>
          <p:cNvPr id="14" name="Picture 13"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1115617" y="816154"/>
            <a:ext cx="7491730" cy="3771820"/>
            <a:chOff x="1259632" y="684491"/>
            <a:chExt cx="7647177" cy="3856606"/>
          </a:xfrm>
        </p:grpSpPr>
        <p:pic>
          <p:nvPicPr>
            <p:cNvPr id="7" name="Picture 6"/>
            <p:cNvPicPr>
              <a:picLocks noChangeAspect="1"/>
            </p:cNvPicPr>
            <p:nvPr/>
          </p:nvPicPr>
          <p:blipFill>
            <a:blip r:embed="rId3"/>
            <a:stretch>
              <a:fillRect/>
            </a:stretch>
          </p:blipFill>
          <p:spPr>
            <a:xfrm>
              <a:off x="3627373" y="684491"/>
              <a:ext cx="891831" cy="118128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4794" y="1117088"/>
              <a:ext cx="4322015" cy="312845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1137622"/>
              <a:ext cx="2513543" cy="3403475"/>
            </a:xfrm>
            <a:prstGeom prst="rect">
              <a:avLst/>
            </a:prstGeom>
          </p:spPr>
        </p:pic>
        <p:sp>
          <p:nvSpPr>
            <p:cNvPr id="6" name="TextBox 5"/>
            <p:cNvSpPr txBox="1"/>
            <p:nvPr/>
          </p:nvSpPr>
          <p:spPr>
            <a:xfrm>
              <a:off x="2095238" y="3363071"/>
              <a:ext cx="1296144" cy="377634"/>
            </a:xfrm>
            <a:prstGeom prst="rect">
              <a:avLst/>
            </a:prstGeom>
            <a:noFill/>
          </p:spPr>
          <p:txBody>
            <a:bodyPr wrap="square" rtlCol="0">
              <a:spAutoFit/>
            </a:bodyPr>
            <a:lstStyle/>
            <a:p>
              <a:r>
                <a:rPr lang="en-US" b="1" dirty="0" smtClean="0">
                  <a:ln w="13462">
                    <a:solidFill>
                      <a:schemeClr val="bg1"/>
                    </a:solidFill>
                    <a:prstDash val="solid"/>
                  </a:ln>
                  <a:solidFill>
                    <a:srgbClr val="FF0000"/>
                  </a:solidFill>
                  <a:effectLst>
                    <a:outerShdw dist="38100" dir="2700000" algn="bl" rotWithShape="0">
                      <a:schemeClr val="accent5"/>
                    </a:outerShdw>
                  </a:effectLst>
                </a:rPr>
                <a:t>Problems</a:t>
              </a:r>
              <a:endParaRPr lang="en-IN" b="1" dirty="0">
                <a:ln w="13462">
                  <a:solidFill>
                    <a:schemeClr val="bg1"/>
                  </a:solidFill>
                  <a:prstDash val="solid"/>
                </a:ln>
                <a:solidFill>
                  <a:srgbClr val="FF0000"/>
                </a:solidFill>
                <a:effectLst>
                  <a:outerShdw dist="38100" dir="2700000" algn="bl" rotWithShape="0">
                    <a:schemeClr val="accent5"/>
                  </a:outerShdw>
                </a:effectLst>
              </a:endParaRPr>
            </a:p>
          </p:txBody>
        </p:sp>
        <p:sp>
          <p:nvSpPr>
            <p:cNvPr id="8" name="Explosion 1 7"/>
            <p:cNvSpPr/>
            <p:nvPr/>
          </p:nvSpPr>
          <p:spPr>
            <a:xfrm>
              <a:off x="4519204" y="708741"/>
              <a:ext cx="1883229" cy="1132784"/>
            </a:xfrm>
            <a:prstGeom prst="irregularSeal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smtClean="0">
                  <a:latin typeface="Tahoma" panose="020B0604030504040204" pitchFamily="34" charset="0"/>
                  <a:ea typeface="Tahoma" panose="020B0604030504040204" pitchFamily="34" charset="0"/>
                  <a:cs typeface="Tahoma" panose="020B0604030504040204" pitchFamily="34" charset="0"/>
                </a:rPr>
                <a:t>BUSINESS INTELLIGENCE</a:t>
              </a:r>
              <a:endParaRPr lang="en-IN" sz="10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1404897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99742"/>
            <a:ext cx="8568952" cy="584775"/>
          </a:xfrm>
          <a:prstGeom prst="rect">
            <a:avLst/>
          </a:prstGeom>
          <a:noFill/>
        </p:spPr>
        <p:txBody>
          <a:bodyPr wrap="square" rtlCol="0">
            <a:spAutoFit/>
          </a:bodyPr>
          <a:lstStyle/>
          <a:p>
            <a:pPr algn="ctr">
              <a:spcBef>
                <a:spcPct val="20000"/>
              </a:spcBef>
              <a:buSzPct val="80000"/>
            </a:pPr>
            <a:r>
              <a:rPr lang="en-US" altLang="en-US" sz="3200" b="1" dirty="0" smtClean="0">
                <a:solidFill>
                  <a:srgbClr val="0070C0"/>
                </a:solidFill>
                <a:ea typeface="Tahoma" panose="020B0604030504040204" pitchFamily="34" charset="0"/>
                <a:cs typeface="Tahoma" panose="020B0604030504040204" pitchFamily="34" charset="0"/>
              </a:rPr>
              <a:t>What is BI?</a:t>
            </a:r>
            <a:endParaRPr lang="en-US" altLang="en-US" sz="3200" b="1" dirty="0">
              <a:solidFill>
                <a:srgbClr val="0070C0"/>
              </a:solidFill>
              <a:ea typeface="Tahoma" panose="020B0604030504040204" pitchFamily="34" charset="0"/>
              <a:cs typeface="Tahoma" panose="020B0604030504040204" pitchFamily="34" charset="0"/>
            </a:endParaRPr>
          </a:p>
        </p:txBody>
      </p:sp>
      <p:pic>
        <p:nvPicPr>
          <p:cNvPr id="3" name="Picture 7" descr="edureka logol.jpg"/>
          <p:cNvPicPr>
            <a:picLocks noChangeAspect="1"/>
          </p:cNvPicPr>
          <p:nvPr/>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descr="https://encrypted-tbn1.gstatic.com/images?q=tbn:ANd9GcTQSFcPrZNm5CIwfVS1XbuRXn7MUFAftYh6hQnDwIbhrQS7-NThtnFwUQ"/>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Tree>
    <p:extLst>
      <p:ext uri="{BB962C8B-B14F-4D97-AF65-F5344CB8AC3E}">
        <p14:creationId xmlns:p14="http://schemas.microsoft.com/office/powerpoint/2010/main" val="381264747"/>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7" name="TextBox 6"/>
          <p:cNvSpPr txBox="1"/>
          <p:nvPr/>
        </p:nvSpPr>
        <p:spPr>
          <a:xfrm>
            <a:off x="395536" y="177942"/>
            <a:ext cx="4309513" cy="492443"/>
          </a:xfrm>
          <a:prstGeom prst="rect">
            <a:avLst/>
          </a:prstGeom>
          <a:noFill/>
        </p:spPr>
        <p:txBody>
          <a:bodyPr wrap="none" rtlCol="0">
            <a:spAutoFit/>
          </a:bodyPr>
          <a:lstStyle/>
          <a:p>
            <a:pPr defTabSz="685800"/>
            <a:r>
              <a:rPr lang="en-US" sz="2600" dirty="0" smtClean="0">
                <a:solidFill>
                  <a:srgbClr val="262626"/>
                </a:solidFill>
              </a:rPr>
              <a:t>What is Business Intelligence ?</a:t>
            </a:r>
            <a:endParaRPr lang="en-IN" sz="2600" dirty="0">
              <a:solidFill>
                <a:srgbClr val="262626"/>
              </a:solidFill>
            </a:endParaRPr>
          </a:p>
        </p:txBody>
      </p:sp>
      <p:sp>
        <p:nvSpPr>
          <p:cNvPr id="8" name="TextBox 7"/>
          <p:cNvSpPr txBox="1"/>
          <p:nvPr/>
        </p:nvSpPr>
        <p:spPr>
          <a:xfrm>
            <a:off x="460375" y="622343"/>
            <a:ext cx="8568952" cy="2308324"/>
          </a:xfrm>
          <a:prstGeom prst="rect">
            <a:avLst/>
          </a:prstGeom>
          <a:noFill/>
        </p:spPr>
        <p:txBody>
          <a:bodyPr wrap="square" rtlCol="0">
            <a:spAutoFit/>
          </a:bodyPr>
          <a:lstStyle/>
          <a:p>
            <a:pPr marL="102870" indent="-285750">
              <a:buFont typeface="Symbol" panose="05050102010706020507" pitchFamily="18" charset="2"/>
              <a:buChar char="®"/>
            </a:pPr>
            <a:endParaRPr lang="en-IN"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02870" indent="-2857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02870" indent="-285750">
              <a:buFont typeface="Symbol" panose="05050102010706020507" pitchFamily="18" charset="2"/>
              <a:buChar char="®"/>
            </a:pP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Business Intelligence is the process of transforming the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business data into Information/Knowledge </a:t>
            </a: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using computer based techniques thus enabling the users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to take effective fact based decisions </a:t>
            </a:r>
            <a:endPar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US" sz="1200" b="1" dirty="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US" sz="1200" b="1"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US" sz="1200" b="1" dirty="0" smtClean="0">
              <a:solidFill>
                <a:prstClr val="black"/>
              </a:solidFill>
              <a:latin typeface="Tahoma" panose="020B0604030504040204" pitchFamily="34" charset="0"/>
              <a:ea typeface="Tahoma" panose="020B0604030504040204" pitchFamily="34" charset="0"/>
              <a:cs typeface="Tahoma" panose="020B0604030504040204" pitchFamily="34" charset="0"/>
            </a:endParaRPr>
          </a:p>
          <a:p>
            <a:endParaRPr lang="en-US"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b="1"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p:cNvGrpSpPr/>
          <p:nvPr/>
        </p:nvGrpSpPr>
        <p:grpSpPr>
          <a:xfrm>
            <a:off x="1745179" y="2883054"/>
            <a:ext cx="6555626" cy="1636907"/>
            <a:chOff x="1405848" y="2364110"/>
            <a:chExt cx="6555626" cy="1636907"/>
          </a:xfrm>
        </p:grpSpPr>
        <p:cxnSp>
          <p:nvCxnSpPr>
            <p:cNvPr id="17" name="Straight Arrow Connector 16"/>
            <p:cNvCxnSpPr/>
            <p:nvPr/>
          </p:nvCxnSpPr>
          <p:spPr>
            <a:xfrm>
              <a:off x="6165603" y="2825973"/>
              <a:ext cx="733620" cy="0"/>
            </a:xfrm>
            <a:prstGeom prst="straightConnector1">
              <a:avLst/>
            </a:prstGeom>
            <a:ln w="127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19805" y="2836028"/>
              <a:ext cx="513180" cy="0"/>
            </a:xfrm>
            <a:prstGeom prst="straightConnector1">
              <a:avLst/>
            </a:prstGeom>
            <a:ln w="127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229403" y="2364110"/>
              <a:ext cx="784794" cy="923725"/>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0629" y="2364110"/>
              <a:ext cx="874919" cy="874919"/>
            </a:xfrm>
            <a:prstGeom prst="rect">
              <a:avLst/>
            </a:prstGeom>
          </p:spPr>
        </p:pic>
        <p:sp>
          <p:nvSpPr>
            <p:cNvPr id="21" name="TextBox 20"/>
            <p:cNvSpPr txBox="1"/>
            <p:nvPr/>
          </p:nvSpPr>
          <p:spPr>
            <a:xfrm>
              <a:off x="6738849" y="3349468"/>
              <a:ext cx="1222625" cy="276999"/>
            </a:xfrm>
            <a:prstGeom prst="rect">
              <a:avLst/>
            </a:prstGeom>
            <a:noFill/>
          </p:spPr>
          <p:txBody>
            <a:bodyPr wrap="square" rtlCol="0">
              <a:spAutoFit/>
            </a:bodyPr>
            <a:lstStyle/>
            <a:p>
              <a:pPr algn="ct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Decision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0153" y="2583936"/>
              <a:ext cx="739250" cy="504184"/>
            </a:xfrm>
            <a:prstGeom prst="rect">
              <a:avLst/>
            </a:prstGeom>
          </p:spPr>
        </p:pic>
        <p:sp>
          <p:nvSpPr>
            <p:cNvPr id="23" name="TextBox 22"/>
            <p:cNvSpPr txBox="1"/>
            <p:nvPr/>
          </p:nvSpPr>
          <p:spPr>
            <a:xfrm>
              <a:off x="4039770" y="3349468"/>
              <a:ext cx="2375585" cy="276999"/>
            </a:xfrm>
            <a:prstGeom prst="rect">
              <a:avLst/>
            </a:prstGeom>
            <a:noFill/>
          </p:spPr>
          <p:txBody>
            <a:bodyPr wrap="square" rtlCol="0">
              <a:spAutoFit/>
            </a:bodyPr>
            <a:lstStyle/>
            <a:p>
              <a:pPr algn="ct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Information /Knowledge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p:cNvSpPr txBox="1"/>
            <p:nvPr/>
          </p:nvSpPr>
          <p:spPr>
            <a:xfrm>
              <a:off x="1405848" y="3724018"/>
              <a:ext cx="1222625"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Business Data</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sp>
        <p:nvSpPr>
          <p:cNvPr id="25" name="TextBox 24"/>
          <p:cNvSpPr txBox="1"/>
          <p:nvPr/>
        </p:nvSpPr>
        <p:spPr>
          <a:xfrm>
            <a:off x="4069995" y="1877479"/>
            <a:ext cx="1682672" cy="27699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Business Intelligence </a:t>
            </a: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6" name="Picture 25"/>
          <p:cNvPicPr>
            <a:picLocks noChangeAspect="1"/>
          </p:cNvPicPr>
          <p:nvPr/>
        </p:nvPicPr>
        <p:blipFill>
          <a:blip r:embed="rId6" cstate="print"/>
          <a:stretch>
            <a:fillRect/>
          </a:stretch>
        </p:blipFill>
        <p:spPr>
          <a:xfrm>
            <a:off x="395536" y="1980776"/>
            <a:ext cx="4010488" cy="2379377"/>
          </a:xfrm>
          <a:prstGeom prst="rect">
            <a:avLst/>
          </a:prstGeom>
        </p:spPr>
      </p:pic>
      <p:pic>
        <p:nvPicPr>
          <p:cNvPr id="27" name="Picture 7" descr="edureka logol.jpg"/>
          <p:cNvPicPr>
            <a:picLocks noChangeAspect="1"/>
          </p:cNvPicPr>
          <p:nvPr/>
        </p:nvPicPr>
        <p:blipFill>
          <a:blip r:embed="rId7"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26418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AutoShape 4" descr="https://encrypted-tbn1.gstatic.com/images?q=tbn:ANd9GcTQSFcPrZNm5CIwfVS1XbuRXn7MUFAftYh6hQnDwIbhrQS7-NThtnFwU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dirty="0">
              <a:solidFill>
                <a:prstClr val="black"/>
              </a:solidFill>
            </a:endParaRPr>
          </a:p>
        </p:txBody>
      </p:sp>
      <p:sp>
        <p:nvSpPr>
          <p:cNvPr id="7" name="TextBox 6"/>
          <p:cNvSpPr txBox="1"/>
          <p:nvPr/>
        </p:nvSpPr>
        <p:spPr>
          <a:xfrm>
            <a:off x="395536" y="177942"/>
            <a:ext cx="5375382" cy="492443"/>
          </a:xfrm>
          <a:prstGeom prst="rect">
            <a:avLst/>
          </a:prstGeom>
          <a:noFill/>
        </p:spPr>
        <p:txBody>
          <a:bodyPr wrap="none" rtlCol="0">
            <a:spAutoFit/>
          </a:bodyPr>
          <a:lstStyle/>
          <a:p>
            <a:pPr defTabSz="685800"/>
            <a:r>
              <a:rPr lang="en-US" sz="2600" dirty="0" smtClean="0">
                <a:solidFill>
                  <a:srgbClr val="262626"/>
                </a:solidFill>
              </a:rPr>
              <a:t>Business Intelligence: Decision Making</a:t>
            </a:r>
            <a:endParaRPr lang="en-IN" sz="2600" dirty="0">
              <a:solidFill>
                <a:srgbClr val="262626"/>
              </a:solidFill>
            </a:endParaRPr>
          </a:p>
        </p:txBody>
      </p:sp>
      <p:grpSp>
        <p:nvGrpSpPr>
          <p:cNvPr id="22" name="Group 21"/>
          <p:cNvGrpSpPr/>
          <p:nvPr/>
        </p:nvGrpSpPr>
        <p:grpSpPr>
          <a:xfrm>
            <a:off x="1403648" y="915566"/>
            <a:ext cx="5196584" cy="3742229"/>
            <a:chOff x="683568" y="915566"/>
            <a:chExt cx="5196584" cy="3742229"/>
          </a:xfrm>
        </p:grpSpPr>
        <p:sp>
          <p:nvSpPr>
            <p:cNvPr id="3" name="Rounded Rectangle 2"/>
            <p:cNvSpPr/>
            <p:nvPr/>
          </p:nvSpPr>
          <p:spPr>
            <a:xfrm>
              <a:off x="683568" y="915566"/>
              <a:ext cx="2232248"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solidFill>
                  <a:prstClr val="white"/>
                </a:solidFill>
              </a:endParaRPr>
            </a:p>
          </p:txBody>
        </p:sp>
        <p:sp>
          <p:nvSpPr>
            <p:cNvPr id="8" name="Rounded Rectangle 7"/>
            <p:cNvSpPr/>
            <p:nvPr/>
          </p:nvSpPr>
          <p:spPr>
            <a:xfrm>
              <a:off x="1339568" y="1702507"/>
              <a:ext cx="2232248"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solidFill>
                  <a:prstClr val="white"/>
                </a:solidFill>
              </a:endParaRPr>
            </a:p>
          </p:txBody>
        </p:sp>
        <p:sp>
          <p:nvSpPr>
            <p:cNvPr id="9" name="Rounded Rectangle 8"/>
            <p:cNvSpPr/>
            <p:nvPr/>
          </p:nvSpPr>
          <p:spPr>
            <a:xfrm>
              <a:off x="2123728" y="2497330"/>
              <a:ext cx="2232248"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solidFill>
                  <a:prstClr val="white"/>
                </a:solidFill>
              </a:endParaRPr>
            </a:p>
          </p:txBody>
        </p:sp>
        <p:sp>
          <p:nvSpPr>
            <p:cNvPr id="10" name="Rounded Rectangle 9"/>
            <p:cNvSpPr/>
            <p:nvPr/>
          </p:nvSpPr>
          <p:spPr>
            <a:xfrm>
              <a:off x="2883872" y="3296351"/>
              <a:ext cx="2232248"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solidFill>
                  <a:prstClr val="white"/>
                </a:solidFill>
              </a:endParaRPr>
            </a:p>
          </p:txBody>
        </p:sp>
        <p:sp>
          <p:nvSpPr>
            <p:cNvPr id="11" name="Rounded Rectangle 10"/>
            <p:cNvSpPr/>
            <p:nvPr/>
          </p:nvSpPr>
          <p:spPr>
            <a:xfrm>
              <a:off x="3647904" y="4081731"/>
              <a:ext cx="2232248"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solidFill>
                  <a:prstClr val="white"/>
                </a:solidFill>
              </a:endParaRPr>
            </a:p>
          </p:txBody>
        </p:sp>
        <p:sp>
          <p:nvSpPr>
            <p:cNvPr id="4" name="TextBox 3"/>
            <p:cNvSpPr txBox="1"/>
            <p:nvPr/>
          </p:nvSpPr>
          <p:spPr>
            <a:xfrm>
              <a:off x="755576" y="960528"/>
              <a:ext cx="2088232" cy="461665"/>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Identify Problems or Opportunities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1411576" y="1757348"/>
              <a:ext cx="2088232" cy="461665"/>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Gather Required</a:t>
              </a:r>
            </a:p>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Data</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p:cNvSpPr txBox="1"/>
            <p:nvPr/>
          </p:nvSpPr>
          <p:spPr>
            <a:xfrm>
              <a:off x="2195736" y="2631473"/>
              <a:ext cx="2088232"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Explore Alternatives</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2955880" y="3430494"/>
              <a:ext cx="2088232"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Data Analysis, QA</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1" name="Bent Arrow 20"/>
            <p:cNvSpPr/>
            <p:nvPr/>
          </p:nvSpPr>
          <p:spPr>
            <a:xfrm rot="5400000">
              <a:off x="2974171" y="1243721"/>
              <a:ext cx="403900" cy="336044"/>
            </a:xfrm>
            <a:prstGeom prst="bentArrow">
              <a:avLst>
                <a:gd name="adj1" fmla="val 25000"/>
                <a:gd name="adj2" fmla="val 23278"/>
                <a:gd name="adj3" fmla="val 25000"/>
                <a:gd name="adj4" fmla="val 4375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prstClr val="black"/>
                </a:solidFill>
              </a:endParaRPr>
            </a:p>
          </p:txBody>
        </p:sp>
        <p:sp>
          <p:nvSpPr>
            <p:cNvPr id="23" name="Bent Arrow 22"/>
            <p:cNvSpPr/>
            <p:nvPr/>
          </p:nvSpPr>
          <p:spPr>
            <a:xfrm rot="5400000">
              <a:off x="4394056" y="2840429"/>
              <a:ext cx="403900" cy="336044"/>
            </a:xfrm>
            <a:prstGeom prst="bentArrow">
              <a:avLst>
                <a:gd name="adj1" fmla="val 25000"/>
                <a:gd name="adj2" fmla="val 23278"/>
                <a:gd name="adj3" fmla="val 25000"/>
                <a:gd name="adj4" fmla="val 4375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prstClr val="black"/>
                </a:solidFill>
              </a:endParaRPr>
            </a:p>
          </p:txBody>
        </p:sp>
        <p:sp>
          <p:nvSpPr>
            <p:cNvPr id="24" name="Bent Arrow 23"/>
            <p:cNvSpPr/>
            <p:nvPr/>
          </p:nvSpPr>
          <p:spPr>
            <a:xfrm rot="5400000">
              <a:off x="3721978" y="2059919"/>
              <a:ext cx="403900" cy="336044"/>
            </a:xfrm>
            <a:prstGeom prst="bentArrow">
              <a:avLst>
                <a:gd name="adj1" fmla="val 25000"/>
                <a:gd name="adj2" fmla="val 23278"/>
                <a:gd name="adj3" fmla="val 25000"/>
                <a:gd name="adj4" fmla="val 4375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prstClr val="black"/>
                </a:solidFill>
              </a:endParaRPr>
            </a:p>
          </p:txBody>
        </p:sp>
        <p:sp>
          <p:nvSpPr>
            <p:cNvPr id="25" name="Bent Arrow 24"/>
            <p:cNvSpPr/>
            <p:nvPr/>
          </p:nvSpPr>
          <p:spPr>
            <a:xfrm rot="5400000">
              <a:off x="5154200" y="3652682"/>
              <a:ext cx="403900" cy="336044"/>
            </a:xfrm>
            <a:prstGeom prst="bentArrow">
              <a:avLst>
                <a:gd name="adj1" fmla="val 25000"/>
                <a:gd name="adj2" fmla="val 23278"/>
                <a:gd name="adj3" fmla="val 25000"/>
                <a:gd name="adj4" fmla="val 4375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prstClr val="black"/>
                </a:solidFill>
              </a:endParaRPr>
            </a:p>
          </p:txBody>
        </p:sp>
      </p:grpSp>
      <p:sp>
        <p:nvSpPr>
          <p:cNvPr id="26" name="TextBox 25"/>
          <p:cNvSpPr txBox="1"/>
          <p:nvPr/>
        </p:nvSpPr>
        <p:spPr>
          <a:xfrm>
            <a:off x="4439992" y="4231970"/>
            <a:ext cx="2088232" cy="276999"/>
          </a:xfrm>
          <a:prstGeom prst="rect">
            <a:avLst/>
          </a:prstGeom>
          <a:noFill/>
        </p:spPr>
        <p:txBody>
          <a:bodyPr wrap="square" rtlCol="0">
            <a:spAutoFit/>
          </a:bodyPr>
          <a:lstStyle/>
          <a:p>
            <a:pPr algn="ctr"/>
            <a:r>
              <a:rPr lang="en-US" sz="1200" dirty="0" smtClean="0">
                <a:solidFill>
                  <a:prstClr val="black"/>
                </a:solidFill>
                <a:latin typeface="Tahoma" panose="020B0604030504040204" pitchFamily="34" charset="0"/>
                <a:ea typeface="Tahoma" panose="020B0604030504040204" pitchFamily="34" charset="0"/>
                <a:cs typeface="Tahoma" panose="020B0604030504040204" pitchFamily="34" charset="0"/>
              </a:rPr>
              <a:t>Business Decision </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121606"/>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10848</TotalTime>
  <Words>1176</Words>
  <Application>Microsoft Office PowerPoint</Application>
  <PresentationFormat>On-screen Show (16:9)</PresentationFormat>
  <Paragraphs>395</Paragraphs>
  <Slides>41</Slides>
  <Notes>29</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41</vt:i4>
      </vt:variant>
    </vt:vector>
  </HeadingPairs>
  <TitlesOfParts>
    <vt:vector size="56" baseType="lpstr">
      <vt:lpstr>AdvOTf9433e2d</vt:lpstr>
      <vt:lpstr>Arial</vt:lpstr>
      <vt:lpstr>Calibri</vt:lpstr>
      <vt:lpstr>Castellar</vt:lpstr>
      <vt:lpstr>Symbol</vt:lpstr>
      <vt:lpstr>Tahoma</vt:lpstr>
      <vt:lpstr>Wingdings</vt:lpstr>
      <vt:lpstr>1_Office Theme</vt:lpstr>
      <vt:lpstr>2_Office Theme</vt:lpstr>
      <vt:lpstr>2_Brain4ce_course_template</vt:lpstr>
      <vt:lpstr>4_Brain4ce_course_template</vt:lpstr>
      <vt:lpstr>5_Brain4ce_course_template</vt:lpstr>
      <vt:lpstr>Brain4ce_course_template</vt:lpstr>
      <vt:lpstr>1_Brain4ce_course_template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Shubham</dc:creator>
  <cp:lastModifiedBy>Prachi</cp:lastModifiedBy>
  <cp:revision>1676</cp:revision>
  <dcterms:created xsi:type="dcterms:W3CDTF">2013-11-21T15:28:36Z</dcterms:created>
  <dcterms:modified xsi:type="dcterms:W3CDTF">2014-09-25T13:02:46Z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2013-11-08T00:00:00Z</vt:filetime>
  </property>
  <property fmtid="{D5CDD505-2E9C-101B-9397-08002B2CF9AE}" pid="3" name="LastSaved">
    <vt:filetime>2013-11-21T00:00:00Z</vt:filetime>
  </property>
</Properties>
</file>